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4" r:id="rId5"/>
    <p:sldMasterId id="2147483684" r:id="rId6"/>
    <p:sldMasterId id="2147483689" r:id="rId7"/>
    <p:sldMasterId id="2147483711" r:id="rId8"/>
    <p:sldMasterId id="2147483708" r:id="rId9"/>
  </p:sldMasterIdLst>
  <p:notesMasterIdLst>
    <p:notesMasterId r:id="rId31"/>
  </p:notesMasterIdLst>
  <p:sldIdLst>
    <p:sldId id="362" r:id="rId10"/>
    <p:sldId id="604" r:id="rId11"/>
    <p:sldId id="628" r:id="rId12"/>
    <p:sldId id="657" r:id="rId13"/>
    <p:sldId id="655" r:id="rId14"/>
    <p:sldId id="658" r:id="rId15"/>
    <p:sldId id="656" r:id="rId16"/>
    <p:sldId id="653" r:id="rId17"/>
    <p:sldId id="652" r:id="rId18"/>
    <p:sldId id="629" r:id="rId19"/>
    <p:sldId id="631" r:id="rId20"/>
    <p:sldId id="630" r:id="rId21"/>
    <p:sldId id="654" r:id="rId22"/>
    <p:sldId id="650" r:id="rId23"/>
    <p:sldId id="608" r:id="rId24"/>
    <p:sldId id="609" r:id="rId25"/>
    <p:sldId id="632" r:id="rId26"/>
    <p:sldId id="649" r:id="rId27"/>
    <p:sldId id="651" r:id="rId28"/>
    <p:sldId id="648" r:id="rId29"/>
    <p:sldId id="275" r:id="rId30"/>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6576" autoAdjust="0"/>
    <p:restoredTop sz="95401" autoAdjust="0"/>
  </p:normalViewPr>
  <p:slideViewPr>
    <p:cSldViewPr snapToGrid="0" snapToObjects="1">
      <p:cViewPr varScale="1">
        <p:scale>
          <a:sx n="116" d="100"/>
          <a:sy n="116" d="100"/>
        </p:scale>
        <p:origin x="648" y="57"/>
      </p:cViewPr>
      <p:guideLst/>
    </p:cSldViewPr>
  </p:slideViewPr>
  <p:outlineViewPr>
    <p:cViewPr>
      <p:scale>
        <a:sx n="33" d="100"/>
        <a:sy n="33" d="100"/>
      </p:scale>
      <p:origin x="0" y="-9018"/>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ableStyles" Target="tableStyle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EF915-8790-0D44-BE00-83A29B730136}" type="datetimeFigureOut">
              <a:rPr lang="de-DE" smtClean="0"/>
              <a:t>16.05.2024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9283C-7FB6-7F4B-9FF9-5C42ED9156A1}" type="slidenum">
              <a:rPr lang="de-DE" smtClean="0"/>
              <a:t>‹Nr.›</a:t>
            </a:fld>
            <a:endParaRPr lang="de-DE"/>
          </a:p>
        </p:txBody>
      </p:sp>
    </p:spTree>
    <p:extLst>
      <p:ext uri="{BB962C8B-B14F-4D97-AF65-F5344CB8AC3E}">
        <p14:creationId xmlns:p14="http://schemas.microsoft.com/office/powerpoint/2010/main" val="22673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3745966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8351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02005101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77873557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30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736729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4221154527"/>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363142979"/>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414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a:prstGeom prst="rect">
            <a:avLst/>
          </a:prstGeo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555791693"/>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89905013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4513C8A0-EC11-254C-AE04-23A42623C6BC}"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242488599"/>
      </p:ext>
    </p:extLst>
  </p:cSld>
  <p:clrMapOvr>
    <a:masterClrMapping/>
  </p:clrMapOvr>
  <p:extLst>
    <p:ext uri="{DCECCB84-F9BA-43D5-87BE-67443E8EF086}">
      <p15:sldGuideLst xmlns:p15="http://schemas.microsoft.com/office/powerpoint/2012/main">
        <p15:guide id="1" pos="567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Datumsplatzhalter 3">
            <a:extLst>
              <a:ext uri="{FF2B5EF4-FFF2-40B4-BE49-F238E27FC236}">
                <a16:creationId xmlns:a16="http://schemas.microsoft.com/office/drawing/2014/main" id="{579740FB-669E-304F-9505-F9EC219D930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D8851B32-5F52-954E-819E-ADB032A762D4}" type="datetime7">
              <a:rPr lang="de-DE" smtClean="0"/>
              <a:t>Mai-24</a:t>
            </a:fld>
            <a:endParaRPr lang="de-DE" dirty="0"/>
          </a:p>
        </p:txBody>
      </p:sp>
      <p:sp>
        <p:nvSpPr>
          <p:cNvPr id="12" name="Fußzeilenplatzhalter 4">
            <a:extLst>
              <a:ext uri="{FF2B5EF4-FFF2-40B4-BE49-F238E27FC236}">
                <a16:creationId xmlns:a16="http://schemas.microsoft.com/office/drawing/2014/main" id="{F704EE85-BF68-B346-9E6A-33249A4C0941}"/>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8A62EAEB-CD99-F945-8CF5-56767AA40E81}"/>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58007949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0C4D77-EDCA-F041-91D9-45B74E12B8C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5264F436-A40D-9E46-9190-20A7D0843F33}" type="datetime7">
              <a:rPr lang="de-DE" smtClean="0"/>
              <a:t>Mai-24</a:t>
            </a:fld>
            <a:endParaRPr lang="de-DE" dirty="0"/>
          </a:p>
        </p:txBody>
      </p:sp>
      <p:sp>
        <p:nvSpPr>
          <p:cNvPr id="6" name="Fußzeilenplatzhalter 4">
            <a:extLst>
              <a:ext uri="{FF2B5EF4-FFF2-40B4-BE49-F238E27FC236}">
                <a16:creationId xmlns:a16="http://schemas.microsoft.com/office/drawing/2014/main" id="{DC099260-31FC-5845-934A-F54C7B883247}"/>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F5C7CFAD-341A-214F-893F-96DC5FDD72B9}"/>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9915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22896049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6119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EC529376-4980-3846-937D-E7260EBB3293}"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284365566"/>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Datumsplatzhalter 3">
            <a:extLst>
              <a:ext uri="{FF2B5EF4-FFF2-40B4-BE49-F238E27FC236}">
                <a16:creationId xmlns:a16="http://schemas.microsoft.com/office/drawing/2014/main" id="{547D61F9-B3C1-BE40-8746-F4CBB8F4E13D}"/>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CFBB1F67-A084-CF4A-92EC-AB97DF8A29B2}" type="datetime7">
              <a:rPr lang="de-DE" smtClean="0"/>
              <a:t>Mai-24</a:t>
            </a:fld>
            <a:endParaRPr lang="de-DE" dirty="0"/>
          </a:p>
        </p:txBody>
      </p:sp>
      <p:sp>
        <p:nvSpPr>
          <p:cNvPr id="12" name="Fußzeilenplatzhalter 4">
            <a:extLst>
              <a:ext uri="{FF2B5EF4-FFF2-40B4-BE49-F238E27FC236}">
                <a16:creationId xmlns:a16="http://schemas.microsoft.com/office/drawing/2014/main" id="{17AC0802-1885-F44E-9796-A2B7D9DEF752}"/>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D0AA389A-AE98-F245-AE86-D2E3B210795F}"/>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860407742"/>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58DE45-E10A-F04C-BF3F-348A13A7E5F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2FB4984-E2E1-CA46-8EFB-E838044EA771}" type="datetime7">
              <a:rPr lang="de-DE" smtClean="0"/>
              <a:t>Mai-24</a:t>
            </a:fld>
            <a:endParaRPr lang="de-DE" dirty="0"/>
          </a:p>
        </p:txBody>
      </p:sp>
      <p:sp>
        <p:nvSpPr>
          <p:cNvPr id="6" name="Fußzeilenplatzhalter 4">
            <a:extLst>
              <a:ext uri="{FF2B5EF4-FFF2-40B4-BE49-F238E27FC236}">
                <a16:creationId xmlns:a16="http://schemas.microsoft.com/office/drawing/2014/main" id="{11A852A6-B618-E645-98F0-CF3491AEA3FC}"/>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9A2FDB4B-1E60-5245-B7FC-179F22F8F40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9710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4149"/>
          <a:stretch/>
        </p:blipFill>
        <p:spPr>
          <a:xfrm>
            <a:off x="-1" y="4793326"/>
            <a:ext cx="9144001" cy="350174"/>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7363"/>
          <a:stretch/>
        </p:blipFill>
        <p:spPr>
          <a:xfrm>
            <a:off x="0" y="0"/>
            <a:ext cx="9144000" cy="357309"/>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9"/>
          <a:stretch>
            <a:fillRect/>
          </a:stretch>
        </p:blipFill>
        <p:spPr>
          <a:xfrm>
            <a:off x="7890615" y="81181"/>
            <a:ext cx="1151816" cy="200608"/>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6A099012-7C17-F141-B4FF-11983698A84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5834395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713" r:id="rId5"/>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userDrawn="1">
          <p15:clr>
            <a:srgbClr val="F26B43"/>
          </p15:clr>
        </p15:guide>
        <p15:guide id="2" pos="317" userDrawn="1">
          <p15:clr>
            <a:srgbClr val="F26B43"/>
          </p15:clr>
        </p15:guide>
        <p15:guide id="3" pos="5692" userDrawn="1">
          <p15:clr>
            <a:srgbClr val="F26B43"/>
          </p15:clr>
        </p15:guide>
        <p15:guide id="4" orient="horz" pos="5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6"/>
          <a:srcRect t="27940" r="3914"/>
          <a:stretch/>
        </p:blipFill>
        <p:spPr>
          <a:xfrm>
            <a:off x="-3" y="4791690"/>
            <a:ext cx="9230599" cy="349200"/>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7"/>
          <a:srcRect r="62982" b="84330"/>
          <a:stretch/>
        </p:blipFill>
        <p:spPr>
          <a:xfrm>
            <a:off x="1" y="0"/>
            <a:ext cx="9143998" cy="354904"/>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8"/>
          <a:stretch>
            <a:fillRect/>
          </a:stretch>
        </p:blipFill>
        <p:spPr>
          <a:xfrm>
            <a:off x="7899588" y="82578"/>
            <a:ext cx="1133871" cy="197812"/>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8FA4760-5D76-8545-B3E8-F74DBE62E4F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1452599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81233"/>
            <a:ext cx="1134931" cy="200504"/>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7E244FCF-6608-9A40-A5DC-501586973335}"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pic>
        <p:nvPicPr>
          <p:cNvPr id="13" name="Bild 10" descr="MPG-Logo-für-PPT-NoTxt-150603a.png">
            <a:extLst>
              <a:ext uri="{FF2B5EF4-FFF2-40B4-BE49-F238E27FC236}">
                <a16:creationId xmlns:a16="http://schemas.microsoft.com/office/drawing/2014/main" id="{65EF62DC-A938-204E-BE45-12EC49AB822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799287" y="59500"/>
            <a:ext cx="238307" cy="238307"/>
          </a:xfrm>
          <a:prstGeom prst="rect">
            <a:avLst/>
          </a:prstGeom>
        </p:spPr>
      </p:pic>
    </p:spTree>
    <p:extLst>
      <p:ext uri="{BB962C8B-B14F-4D97-AF65-F5344CB8AC3E}">
        <p14:creationId xmlns:p14="http://schemas.microsoft.com/office/powerpoint/2010/main" val="1595185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78401"/>
            <a:ext cx="1134928" cy="200503"/>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68EAE03-2866-1947-B59A-B9299CF52C23}"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13" name="Bild 10">
            <a:extLst>
              <a:ext uri="{FF2B5EF4-FFF2-40B4-BE49-F238E27FC236}">
                <a16:creationId xmlns:a16="http://schemas.microsoft.com/office/drawing/2014/main" id="{65EF62DC-A938-204E-BE45-12EC49AB8225}"/>
              </a:ext>
            </a:extLst>
          </p:cNvPr>
          <p:cNvPicPr>
            <a:picLocks noChangeAspect="1"/>
          </p:cNvPicPr>
          <p:nvPr userDrawn="1"/>
        </p:nvPicPr>
        <p:blipFill>
          <a:blip r:embed="rId7"/>
          <a:stretch>
            <a:fillRect/>
          </a:stretch>
        </p:blipFill>
        <p:spPr>
          <a:xfrm>
            <a:off x="8799287" y="59500"/>
            <a:ext cx="238307" cy="238307"/>
          </a:xfrm>
          <a:prstGeom prst="rect">
            <a:avLst/>
          </a:prstGeom>
        </p:spPr>
      </p:pic>
    </p:spTree>
    <p:extLst>
      <p:ext uri="{BB962C8B-B14F-4D97-AF65-F5344CB8AC3E}">
        <p14:creationId xmlns:p14="http://schemas.microsoft.com/office/powerpoint/2010/main" val="121276412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985F397-88C4-8743-8347-3FB989143094}"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
        <p:nvSpPr>
          <p:cNvPr id="8" name="Textplatzhalter 2">
            <a:extLst>
              <a:ext uri="{FF2B5EF4-FFF2-40B4-BE49-F238E27FC236}">
                <a16:creationId xmlns:a16="http://schemas.microsoft.com/office/drawing/2014/main" id="{055C63E7-5D10-CE46-BB46-572466D88203}"/>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pic>
        <p:nvPicPr>
          <p:cNvPr id="6" name="Grafik 5">
            <a:extLst>
              <a:ext uri="{FF2B5EF4-FFF2-40B4-BE49-F238E27FC236}">
                <a16:creationId xmlns:a16="http://schemas.microsoft.com/office/drawing/2014/main" id="{9C0A462D-FE53-9C44-8367-BB51C2D337A0}"/>
              </a:ext>
            </a:extLst>
          </p:cNvPr>
          <p:cNvPicPr>
            <a:picLocks noChangeAspect="1"/>
          </p:cNvPicPr>
          <p:nvPr userDrawn="1"/>
        </p:nvPicPr>
        <p:blipFill rotWithShape="1">
          <a:blip r:embed="rId3">
            <a:alphaModFix amt="75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2052645861"/>
      </p:ext>
    </p:extLst>
  </p:cSld>
  <p:clrMap bg1="lt1" tx1="dk1" bg2="lt2" tx2="dk2" accent1="accent1" accent2="accent2" accent3="accent3" accent4="accent4" accent5="accent5" accent6="accent6" hlink="hlink" folHlink="folHlink"/>
  <p:sldLayoutIdLst>
    <p:sldLayoutId id="2147483712"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marR="0" indent="-1800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74B9C323-33CF-9140-B6A9-FDC58FAC6DEB}"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5" name="Grafik 4">
            <a:extLst>
              <a:ext uri="{FF2B5EF4-FFF2-40B4-BE49-F238E27FC236}">
                <a16:creationId xmlns:a16="http://schemas.microsoft.com/office/drawing/2014/main" id="{7A32B575-D06A-0540-AC8E-822601F486CA}"/>
              </a:ext>
            </a:extLst>
          </p:cNvPr>
          <p:cNvPicPr>
            <a:picLocks noChangeAspect="1"/>
          </p:cNvPicPr>
          <p:nvPr userDrawn="1"/>
        </p:nvPicPr>
        <p:blipFill rotWithShape="1">
          <a:blip r:embed="rId3">
            <a:alphaModFix amt="40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863104945"/>
      </p:ext>
    </p:extLst>
  </p:cSld>
  <p:clrMap bg1="lt1" tx1="dk1" bg2="lt2" tx2="dk2" accent1="accent1" accent2="accent2" accent3="accent3" accent4="accent4" accent5="accent5" accent6="accent6" hlink="hlink" folHlink="folHlink"/>
  <p:sldLayoutIdLst>
    <p:sldLayoutId id="2147483710"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r-bio.github.io/intro-git-rstudio/"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How R </a:t>
            </a:r>
            <a:r>
              <a:rPr lang="en-US" dirty="0" err="1"/>
              <a:t>R</a:t>
            </a:r>
            <a:r>
              <a:rPr lang="en-US" dirty="0"/>
              <a:t> you?</a:t>
            </a:r>
            <a:br>
              <a:rPr lang="en-US" dirty="0"/>
            </a:br>
            <a:r>
              <a:rPr lang="en-US" sz="2800" dirty="0"/>
              <a:t>Tips, Tricks, and Best Practices for R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r>
              <a:rPr lang="de-DE" sz="1800" dirty="0"/>
              <a:t>Klaus Frieler</a:t>
            </a:r>
          </a:p>
          <a:p>
            <a:pPr algn="ctr"/>
            <a:r>
              <a:rPr lang="en-US" sz="1350" dirty="0"/>
              <a:t>May 23, 2024</a:t>
            </a:r>
          </a:p>
        </p:txBody>
      </p:sp>
    </p:spTree>
    <p:extLst>
      <p:ext uri="{BB962C8B-B14F-4D97-AF65-F5344CB8AC3E}">
        <p14:creationId xmlns:p14="http://schemas.microsoft.com/office/powerpoint/2010/main" val="168371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latin typeface="Courier New" panose="02070309020205020404" pitchFamily="49" charset="0"/>
                <a:cs typeface="Courier New" panose="02070309020205020404" pitchFamily="49" charset="0"/>
              </a:rPr>
              <a:t>tidyverse</a:t>
            </a:r>
            <a:endParaRPr lang="en-GB" sz="30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a:ln>
            <a:noFill/>
          </a:ln>
        </p:spPr>
        <p:txBody>
          <a:bodyPr/>
          <a:lstStyle/>
          <a:p>
            <a:r>
              <a:rPr lang="en-US" sz="1800" b="1" dirty="0" err="1">
                <a:latin typeface="Courier New" panose="02070309020205020404" pitchFamily="49" charset="0"/>
                <a:cs typeface="Courier New" panose="02070309020205020404" pitchFamily="49" charset="0"/>
              </a:rPr>
              <a:t>tidyverse</a:t>
            </a:r>
            <a:r>
              <a:rPr lang="en-US" sz="1800" dirty="0">
                <a:latin typeface="+mn-lt"/>
              </a:rPr>
              <a:t> was a game-changing set of libraries for R.</a:t>
            </a:r>
          </a:p>
          <a:p>
            <a:r>
              <a:rPr lang="en-US" sz="1800" b="1" dirty="0" err="1">
                <a:latin typeface="Courier New" panose="02070309020205020404" pitchFamily="49" charset="0"/>
                <a:cs typeface="Courier New" panose="02070309020205020404" pitchFamily="49" charset="0"/>
              </a:rPr>
              <a:t>tidyverse</a:t>
            </a:r>
            <a:r>
              <a:rPr lang="en-US" sz="1800" dirty="0">
                <a:latin typeface="+mn-lt"/>
              </a:rPr>
              <a:t> can massively improve productivity and facilitate readability and learnability.</a:t>
            </a:r>
          </a:p>
          <a:p>
            <a:r>
              <a:rPr lang="en-US" sz="1800" b="1" dirty="0" err="1">
                <a:latin typeface="Courier New" panose="02070309020205020404" pitchFamily="49" charset="0"/>
                <a:cs typeface="Courier New" panose="02070309020205020404" pitchFamily="49" charset="0"/>
              </a:rPr>
              <a:t>tidyverse</a:t>
            </a:r>
            <a:r>
              <a:rPr lang="en-US" sz="1800" b="1" dirty="0">
                <a:latin typeface="Courier New" panose="02070309020205020404" pitchFamily="49" charset="0"/>
                <a:cs typeface="Courier New" panose="02070309020205020404" pitchFamily="49" charset="0"/>
              </a:rPr>
              <a:t> </a:t>
            </a:r>
            <a:r>
              <a:rPr lang="en-US" sz="1800" dirty="0">
                <a:latin typeface="+mn-lt"/>
              </a:rPr>
              <a:t>is essentially a language extension</a:t>
            </a:r>
          </a:p>
          <a:p>
            <a:endParaRPr lang="en-US" sz="1800" dirty="0">
              <a:latin typeface="+mn-lt"/>
            </a:endParaRPr>
          </a:p>
        </p:txBody>
      </p:sp>
    </p:spTree>
    <p:extLst>
      <p:ext uri="{BB962C8B-B14F-4D97-AF65-F5344CB8AC3E}">
        <p14:creationId xmlns:p14="http://schemas.microsoft.com/office/powerpoint/2010/main" val="40476005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dirty="0">
                <a:latin typeface="+mn-lt"/>
              </a:rPr>
              <a:t>Packages in the </a:t>
            </a:r>
            <a:r>
              <a:rPr lang="en-US" b="1" dirty="0" err="1">
                <a:latin typeface="Courier New" panose="02070309020205020404" pitchFamily="49" charset="0"/>
                <a:cs typeface="Courier New" panose="02070309020205020404" pitchFamily="49" charset="0"/>
              </a:rPr>
              <a:t>tidyverse</a:t>
            </a:r>
            <a:r>
              <a:rPr lang="en-US" dirty="0">
                <a:latin typeface="+mn-lt"/>
              </a:rPr>
              <a:t>:</a:t>
            </a:r>
          </a:p>
          <a:p>
            <a:pPr lvl="1"/>
            <a:r>
              <a:rPr lang="en-US" sz="1400" b="1" dirty="0">
                <a:solidFill>
                  <a:schemeClr val="accent1"/>
                </a:solidFill>
                <a:cs typeface="Courier New" panose="02070309020205020404" pitchFamily="49" charset="0"/>
              </a:rPr>
              <a:t>ggplot2 </a:t>
            </a:r>
            <a:r>
              <a:rPr lang="en-US" sz="1400" dirty="0">
                <a:solidFill>
                  <a:schemeClr val="accent1"/>
                </a:solidFill>
              </a:rPr>
              <a:t>(best plotting there is)</a:t>
            </a:r>
          </a:p>
          <a:p>
            <a:pPr lvl="1"/>
            <a:r>
              <a:rPr lang="en-US" sz="1400" b="1" dirty="0" err="1">
                <a:solidFill>
                  <a:schemeClr val="accent1"/>
                </a:solidFill>
                <a:cs typeface="Courier New" panose="02070309020205020404" pitchFamily="49" charset="0"/>
              </a:rPr>
              <a:t>tibble</a:t>
            </a:r>
            <a:r>
              <a:rPr lang="en-US" sz="1400" b="1" dirty="0">
                <a:solidFill>
                  <a:schemeClr val="accent1"/>
                </a:solidFill>
                <a:cs typeface="Courier New" panose="02070309020205020404" pitchFamily="49" charset="0"/>
              </a:rPr>
              <a:t> </a:t>
            </a:r>
            <a:r>
              <a:rPr lang="en-US" sz="1400" dirty="0">
                <a:solidFill>
                  <a:schemeClr val="accent1"/>
                </a:solidFill>
              </a:rPr>
              <a:t>(a better </a:t>
            </a:r>
            <a:r>
              <a:rPr lang="en-US" sz="1400" dirty="0" err="1">
                <a:solidFill>
                  <a:schemeClr val="accent1"/>
                </a:solidFill>
              </a:rPr>
              <a:t>data.frame</a:t>
            </a:r>
            <a:r>
              <a:rPr lang="en-US" sz="1400" dirty="0">
                <a:solidFill>
                  <a:schemeClr val="accent1"/>
                </a:solidFill>
              </a:rPr>
              <a:t>)</a:t>
            </a:r>
          </a:p>
          <a:p>
            <a:pPr lvl="1"/>
            <a:r>
              <a:rPr lang="en-US" sz="1400" b="1" dirty="0" err="1">
                <a:solidFill>
                  <a:schemeClr val="accent1"/>
                </a:solidFill>
                <a:cs typeface="Courier New" panose="02070309020205020404" pitchFamily="49" charset="0"/>
              </a:rPr>
              <a:t>tidyr</a:t>
            </a:r>
            <a:r>
              <a:rPr lang="en-US" sz="1400" b="1" dirty="0">
                <a:solidFill>
                  <a:schemeClr val="accent1"/>
                </a:solidFill>
                <a:cs typeface="Courier New" panose="02070309020205020404" pitchFamily="49" charset="0"/>
              </a:rPr>
              <a:t> </a:t>
            </a:r>
            <a:r>
              <a:rPr lang="en-US" sz="1400" dirty="0">
                <a:solidFill>
                  <a:schemeClr val="accent1"/>
                </a:solidFill>
              </a:rPr>
              <a:t>(tools to keep data “tidy”, i.e. data shape transformations)</a:t>
            </a:r>
          </a:p>
          <a:p>
            <a:pPr lvl="1"/>
            <a:r>
              <a:rPr lang="en-US" sz="1400" b="1" dirty="0" err="1">
                <a:solidFill>
                  <a:schemeClr val="accent1"/>
                </a:solidFill>
                <a:cs typeface="Courier New" panose="02070309020205020404" pitchFamily="49" charset="0"/>
              </a:rPr>
              <a:t>dplyr</a:t>
            </a:r>
            <a:r>
              <a:rPr lang="en-US" sz="1400" b="1" dirty="0">
                <a:solidFill>
                  <a:schemeClr val="accent1"/>
                </a:solidFill>
                <a:cs typeface="Courier New" panose="02070309020205020404" pitchFamily="49" charset="0"/>
              </a:rPr>
              <a:t> </a:t>
            </a:r>
            <a:r>
              <a:rPr lang="en-US" sz="1400" dirty="0">
                <a:solidFill>
                  <a:schemeClr val="accent1"/>
                </a:solidFill>
              </a:rPr>
              <a:t>(tools to manipulate data frames, filtering, variable selection, grouping, summarizing, mutating, sorting)</a:t>
            </a:r>
          </a:p>
          <a:p>
            <a:pPr lvl="1"/>
            <a:r>
              <a:rPr lang="en-US" sz="1400" b="1" dirty="0" err="1">
                <a:solidFill>
                  <a:schemeClr val="accent1"/>
                </a:solidFill>
                <a:cs typeface="Courier New" panose="02070309020205020404" pitchFamily="49" charset="0"/>
              </a:rPr>
              <a:t>purrr</a:t>
            </a:r>
            <a:r>
              <a:rPr lang="en-US" sz="1400" b="1" dirty="0">
                <a:solidFill>
                  <a:schemeClr val="accent1"/>
                </a:solidFill>
                <a:cs typeface="Courier New" panose="02070309020205020404" pitchFamily="49" charset="0"/>
              </a:rPr>
              <a:t> </a:t>
            </a:r>
            <a:r>
              <a:rPr lang="en-US" sz="1400" dirty="0">
                <a:solidFill>
                  <a:schemeClr val="accent1"/>
                </a:solidFill>
              </a:rPr>
              <a:t>(applying functions over lists and data frames)</a:t>
            </a:r>
          </a:p>
          <a:p>
            <a:pPr lvl="1"/>
            <a:r>
              <a:rPr lang="en-US" sz="1400" b="1" dirty="0" err="1">
                <a:solidFill>
                  <a:schemeClr val="accent1"/>
                </a:solidFill>
                <a:cs typeface="Courier New" panose="02070309020205020404" pitchFamily="49" charset="0"/>
              </a:rPr>
              <a:t>stringr</a:t>
            </a:r>
            <a:r>
              <a:rPr lang="en-US" sz="1400" b="1" dirty="0">
                <a:solidFill>
                  <a:schemeClr val="accent1"/>
                </a:solidFill>
                <a:cs typeface="Courier New" panose="02070309020205020404" pitchFamily="49" charset="0"/>
              </a:rPr>
              <a:t>, glue </a:t>
            </a:r>
            <a:r>
              <a:rPr lang="en-US" sz="1400" dirty="0">
                <a:solidFill>
                  <a:schemeClr val="accent1"/>
                </a:solidFill>
              </a:rPr>
              <a:t>(string functions)</a:t>
            </a:r>
          </a:p>
          <a:p>
            <a:pPr lvl="1"/>
            <a:r>
              <a:rPr lang="en-US" sz="1400" b="1" dirty="0" err="1">
                <a:solidFill>
                  <a:schemeClr val="accent1"/>
                </a:solidFill>
                <a:cs typeface="Courier New" panose="02070309020205020404" pitchFamily="49" charset="0"/>
              </a:rPr>
              <a:t>readr</a:t>
            </a:r>
            <a:r>
              <a:rPr lang="en-US" sz="1400" b="1" dirty="0">
                <a:solidFill>
                  <a:schemeClr val="accent1"/>
                </a:solidFill>
                <a:cs typeface="Courier New" panose="02070309020205020404" pitchFamily="49" charset="0"/>
              </a:rPr>
              <a:t> </a:t>
            </a:r>
            <a:r>
              <a:rPr lang="en-US" sz="1400" dirty="0">
                <a:solidFill>
                  <a:schemeClr val="accent1"/>
                </a:solidFill>
              </a:rPr>
              <a:t>(reading data)</a:t>
            </a:r>
          </a:p>
          <a:p>
            <a:pPr lvl="1"/>
            <a:r>
              <a:rPr lang="en-US" sz="1400" b="1" dirty="0" err="1">
                <a:solidFill>
                  <a:schemeClr val="accent1"/>
                </a:solidFill>
                <a:cs typeface="Courier New" panose="02070309020205020404" pitchFamily="49" charset="0"/>
              </a:rPr>
              <a:t>forcats</a:t>
            </a:r>
            <a:r>
              <a:rPr lang="en-US" sz="1400" b="1" dirty="0">
                <a:solidFill>
                  <a:schemeClr val="accent1"/>
                </a:solidFill>
                <a:cs typeface="Courier New" panose="02070309020205020404" pitchFamily="49" charset="0"/>
              </a:rPr>
              <a:t> </a:t>
            </a:r>
            <a:r>
              <a:rPr lang="en-US" sz="1400" dirty="0">
                <a:solidFill>
                  <a:schemeClr val="accent1"/>
                </a:solidFill>
              </a:rPr>
              <a:t>(manipulating factors)</a:t>
            </a:r>
          </a:p>
          <a:p>
            <a:r>
              <a:rPr lang="en-US" dirty="0">
                <a:latin typeface="+mn-lt"/>
              </a:rPr>
              <a:t>Workers in the background: </a:t>
            </a:r>
            <a:r>
              <a:rPr lang="en-US" sz="1400" b="1" dirty="0" err="1">
                <a:latin typeface="+mn-lt"/>
                <a:cs typeface="Courier New" panose="02070309020205020404" pitchFamily="49" charset="0"/>
              </a:rPr>
              <a:t>rlang</a:t>
            </a:r>
            <a:r>
              <a:rPr lang="en-US" dirty="0">
                <a:latin typeface="+mn-lt"/>
              </a:rPr>
              <a:t>, </a:t>
            </a:r>
            <a:r>
              <a:rPr lang="en-US" sz="1400" b="1" dirty="0" err="1">
                <a:latin typeface="+mn-lt"/>
                <a:cs typeface="Courier New" panose="02070309020205020404" pitchFamily="49" charset="0"/>
              </a:rPr>
              <a:t>tidyselect</a:t>
            </a:r>
            <a:r>
              <a:rPr lang="en-US" dirty="0">
                <a:latin typeface="+mn-lt"/>
              </a:rPr>
              <a:t>, </a:t>
            </a:r>
            <a:r>
              <a:rPr lang="en-US" sz="1400" b="1" dirty="0" err="1">
                <a:latin typeface="+mn-lt"/>
                <a:cs typeface="Courier New" panose="02070309020205020404" pitchFamily="49" charset="0"/>
              </a:rPr>
              <a:t>vctrs</a:t>
            </a:r>
            <a:r>
              <a:rPr lang="en-US" dirty="0">
                <a:latin typeface="+mn-lt"/>
              </a:rPr>
              <a:t>, </a:t>
            </a:r>
            <a:r>
              <a:rPr lang="en-US" sz="1400" b="1" dirty="0" err="1">
                <a:latin typeface="+mn-lt"/>
                <a:cs typeface="Courier New" panose="02070309020205020404" pitchFamily="49" charset="0"/>
              </a:rPr>
              <a:t>magrittr</a:t>
            </a:r>
            <a:r>
              <a:rPr lang="en-US" sz="1400" b="1" dirty="0">
                <a:latin typeface="+mn-lt"/>
                <a:cs typeface="Courier New" panose="02070309020205020404" pitchFamily="49" charset="0"/>
              </a:rPr>
              <a:t>…</a:t>
            </a:r>
            <a:endParaRPr lang="en-US" sz="1400" dirty="0">
              <a:solidFill>
                <a:schemeClr val="accent1"/>
              </a:solidFill>
            </a:endParaRPr>
          </a:p>
        </p:txBody>
      </p:sp>
    </p:spTree>
    <p:extLst>
      <p:ext uri="{BB962C8B-B14F-4D97-AF65-F5344CB8AC3E}">
        <p14:creationId xmlns:p14="http://schemas.microsoft.com/office/powerpoint/2010/main" val="185191177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sz="1400" dirty="0">
                <a:latin typeface="+mn-lt"/>
              </a:rPr>
              <a:t>Most important tool is the pipe %&gt;%, (taken from </a:t>
            </a:r>
            <a:r>
              <a:rPr lang="en-US" sz="1400" b="1" dirty="0" err="1">
                <a:latin typeface="Courier New" panose="02070309020205020404" pitchFamily="49" charset="0"/>
                <a:cs typeface="Courier New" panose="02070309020205020404" pitchFamily="49" charset="0"/>
              </a:rPr>
              <a:t>magrittr</a:t>
            </a:r>
            <a:r>
              <a:rPr lang="en-US" sz="1400" dirty="0">
                <a:latin typeface="+mn-lt"/>
              </a:rPr>
              <a:t>, preceding the </a:t>
            </a:r>
            <a:r>
              <a:rPr lang="en-US" sz="1400" b="1" dirty="0" err="1">
                <a:latin typeface="Courier New" panose="02070309020205020404" pitchFamily="49" charset="0"/>
                <a:cs typeface="Courier New" panose="02070309020205020404" pitchFamily="49" charset="0"/>
              </a:rPr>
              <a:t>tidyverse</a:t>
            </a:r>
            <a:r>
              <a:rPr lang="en-US" sz="1400" dirty="0">
                <a:latin typeface="+mn-lt"/>
              </a:rPr>
              <a:t>)</a:t>
            </a:r>
          </a:p>
          <a:p>
            <a:r>
              <a:rPr lang="en-US" sz="1400" dirty="0">
                <a:latin typeface="+mn-lt"/>
              </a:rPr>
              <a:t>Since R 4.2. there is a inbuilt pipe operator |&gt;</a:t>
            </a:r>
          </a:p>
          <a:p>
            <a:r>
              <a:rPr lang="en-US" sz="1400" dirty="0">
                <a:latin typeface="+mn-lt"/>
              </a:rPr>
              <a:t>Allows chaining of functions calls. </a:t>
            </a:r>
          </a:p>
          <a:p>
            <a:pPr>
              <a:spcBef>
                <a:spcPts val="600"/>
              </a:spcBef>
            </a:pPr>
            <a:r>
              <a:rPr lang="en-US" sz="1100" dirty="0">
                <a:latin typeface="+mn-lt"/>
              </a:rPr>
              <a:t>Example: </a:t>
            </a:r>
          </a:p>
          <a:p>
            <a:pPr>
              <a:spcBef>
                <a:spcPts val="600"/>
              </a:spcBef>
            </a:pPr>
            <a:r>
              <a:rPr lang="en-US" sz="900" b="1"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x %&gt;% abs %&gt;% sum %&gt;% </a:t>
            </a:r>
            <a:r>
              <a:rPr lang="en-US" sz="1100" b="1" dirty="0" err="1">
                <a:latin typeface="Courier New" panose="02070309020205020404" pitchFamily="49" charset="0"/>
                <a:cs typeface="Courier New" panose="02070309020205020404" pitchFamily="49" charset="0"/>
              </a:rPr>
              <a:t>divide_by</a:t>
            </a:r>
            <a:r>
              <a:rPr lang="en-US" sz="1100" b="1" dirty="0">
                <a:latin typeface="Courier New" panose="02070309020205020404" pitchFamily="49" charset="0"/>
                <a:cs typeface="Courier New" panose="02070309020205020404" pitchFamily="49" charset="0"/>
              </a:rPr>
              <a:t>(length(.)) </a:t>
            </a:r>
          </a:p>
          <a:p>
            <a:pPr>
              <a:spcBef>
                <a:spcPts val="600"/>
              </a:spcBef>
            </a:pPr>
            <a:r>
              <a:rPr lang="en-US" sz="900" b="1" dirty="0">
                <a:latin typeface="Courier New" panose="02070309020205020404" pitchFamily="49" charset="0"/>
                <a:cs typeface="Courier New" panose="02070309020205020404" pitchFamily="49" charset="0"/>
              </a:rPr>
              <a:t>  </a:t>
            </a:r>
            <a:r>
              <a:rPr lang="en-US" sz="900" b="1" dirty="0">
                <a:latin typeface="+mn-lt"/>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a:latin typeface="Courier New" panose="02070309020205020404" pitchFamily="49" charset="0"/>
                <a:cs typeface="Courier New" panose="02070309020205020404" pitchFamily="49" charset="0"/>
              </a:rPr>
              <a:t>sum(abs(x))/length(x)</a:t>
            </a:r>
            <a:endParaRPr lang="en-US" sz="900" b="1" dirty="0">
              <a:latin typeface="Courier New" panose="02070309020205020404" pitchFamily="49" charset="0"/>
              <a:cs typeface="Courier New" panose="02070309020205020404" pitchFamily="49" charset="0"/>
            </a:endParaRPr>
          </a:p>
          <a:p>
            <a:pPr>
              <a:spcBef>
                <a:spcPts val="600"/>
              </a:spcBef>
            </a:pPr>
            <a:r>
              <a:rPr lang="en-US" sz="1100" dirty="0">
                <a:latin typeface="+mn-lt"/>
              </a:rPr>
              <a:t>Example: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 %&gt;% filter(age &lt; 30) %&gt;% select(age) </a:t>
            </a:r>
          </a:p>
          <a:p>
            <a:pPr>
              <a:spcBef>
                <a:spcPts val="600"/>
              </a:spcBef>
            </a:pPr>
            <a:r>
              <a:rPr lang="en-US" sz="900" b="1" dirty="0">
                <a:latin typeface="Courier New" panose="02070309020205020404" pitchFamily="49" charset="0"/>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my.data.frame$age</a:t>
            </a:r>
            <a:r>
              <a:rPr lang="en-US" sz="1100" b="1" dirty="0">
                <a:latin typeface="Courier New" panose="02070309020205020404" pitchFamily="49" charset="0"/>
                <a:cs typeface="Courier New" panose="02070309020205020404" pitchFamily="49" charset="0"/>
              </a:rPr>
              <a:t> &lt; 30, “age”] </a:t>
            </a:r>
            <a:endParaRPr lang="en-US" sz="1100" dirty="0">
              <a:latin typeface="Tw Cen MT" panose="020B0602020104020603" pitchFamily="34" charset="0"/>
            </a:endParaRPr>
          </a:p>
        </p:txBody>
      </p:sp>
    </p:spTree>
    <p:extLst>
      <p:ext uri="{BB962C8B-B14F-4D97-AF65-F5344CB8AC3E}">
        <p14:creationId xmlns:p14="http://schemas.microsoft.com/office/powerpoint/2010/main" val="30725640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t>Rmarkdown</a:t>
            </a:r>
            <a:r>
              <a:rPr lang="en-GB" sz="3000" dirty="0"/>
              <a:t> not scripts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dirty="0">
                <a:latin typeface="+mn-lt"/>
                <a:cs typeface="Courier New" panose="02070309020205020404" pitchFamily="49" charset="0"/>
              </a:rPr>
              <a:t>Markdown is a mark-up language for text formatting (source code for documents), available for many languages and system</a:t>
            </a:r>
          </a:p>
          <a:p>
            <a:pPr marL="285750" indent="-285750">
              <a:buFont typeface="Arial" panose="020B0604020202020204" pitchFamily="34" charset="0"/>
              <a:buChar char="•"/>
            </a:pPr>
            <a:r>
              <a:rPr lang="en-US" sz="1400" dirty="0">
                <a:latin typeface="+mn-lt"/>
                <a:cs typeface="Courier New" panose="02070309020205020404" pitchFamily="49" charset="0"/>
              </a:rPr>
              <a:t>Simple text formatting syntax, compiles to Word, HTML, PDF etc.</a:t>
            </a:r>
          </a:p>
          <a:p>
            <a:pPr marL="285750" indent="-285750">
              <a:buFont typeface="Arial" panose="020B0604020202020204" pitchFamily="34" charset="0"/>
              <a:buChar char="•"/>
            </a:pPr>
            <a:r>
              <a:rPr lang="en-US" sz="1400" dirty="0" err="1">
                <a:latin typeface="+mn-lt"/>
                <a:cs typeface="Courier New" panose="02070309020205020404" pitchFamily="49" charset="0"/>
              </a:rPr>
              <a:t>Rmarkdown</a:t>
            </a:r>
            <a:r>
              <a:rPr lang="en-US" sz="1400" dirty="0">
                <a:latin typeface="+mn-lt"/>
                <a:cs typeface="Courier New" panose="02070309020205020404" pitchFamily="49" charset="0"/>
              </a:rPr>
              <a:t> is R specific variant to integrate text and code, including plots and tables.</a:t>
            </a:r>
          </a:p>
          <a:p>
            <a:pPr marL="285750" indent="-285750">
              <a:buFont typeface="Arial" panose="020B0604020202020204" pitchFamily="34" charset="0"/>
              <a:buChar char="•"/>
            </a:pPr>
            <a:r>
              <a:rPr lang="en-US" sz="1400" dirty="0">
                <a:latin typeface="+mn-lt"/>
                <a:cs typeface="Courier New" panose="02070309020205020404" pitchFamily="49" charset="0"/>
              </a:rPr>
              <a:t>Text interspersed with code blocks, that can be executed separately for testing and exploration.</a:t>
            </a:r>
          </a:p>
          <a:p>
            <a:pPr marL="285750" indent="-285750">
              <a:buFont typeface="Arial" panose="020B0604020202020204" pitchFamily="34" charset="0"/>
              <a:buChar char="•"/>
            </a:pPr>
            <a:r>
              <a:rPr lang="en-US" sz="1400" dirty="0">
                <a:latin typeface="+mn-lt"/>
                <a:cs typeface="Courier New" panose="02070309020205020404" pitchFamily="49" charset="0"/>
              </a:rPr>
              <a:t>Prefer over monolithic scripts for final analysis after exploration phase</a:t>
            </a:r>
          </a:p>
          <a:p>
            <a:pPr marL="285750" indent="-285750">
              <a:buFont typeface="Arial" panose="020B0604020202020204" pitchFamily="34" charset="0"/>
              <a:buChar char="•"/>
            </a:pPr>
            <a:r>
              <a:rPr lang="en-US" sz="1400" dirty="0">
                <a:latin typeface="+mn-lt"/>
                <a:cs typeface="Courier New" panose="02070309020205020404" pitchFamily="49" charset="0"/>
              </a:rPr>
              <a:t>I prefer to use it only for reporting (“white papers”), other people produce entire books or websites in </a:t>
            </a:r>
            <a:r>
              <a:rPr lang="en-US" sz="1400" dirty="0" err="1">
                <a:latin typeface="+mn-lt"/>
                <a:cs typeface="Courier New" panose="02070309020205020404" pitchFamily="49" charset="0"/>
              </a:rPr>
              <a:t>Rbookdown</a:t>
            </a:r>
            <a:r>
              <a:rPr lang="en-US" sz="1400" dirty="0">
                <a:latin typeface="+mn-lt"/>
                <a:cs typeface="Courier New" panose="02070309020205020404" pitchFamily="49" charset="0"/>
              </a:rPr>
              <a:t> </a:t>
            </a:r>
          </a:p>
          <a:p>
            <a:pPr marL="285750" indent="-285750">
              <a:buFont typeface="Arial" panose="020B0604020202020204" pitchFamily="34" charset="0"/>
              <a:buChar char="•"/>
            </a:pPr>
            <a:r>
              <a:rPr lang="en-US" sz="1400" dirty="0">
                <a:latin typeface="+mn-lt"/>
                <a:cs typeface="Courier New" panose="02070309020205020404" pitchFamily="49" charset="0"/>
              </a:rPr>
              <a:t>Latest development: Quarto</a:t>
            </a: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41857702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Rmarkdown</a:t>
            </a:r>
            <a:r>
              <a:rPr lang="en-GB" sz="3000" dirty="0"/>
              <a:t> example</a:t>
            </a:r>
          </a:p>
        </p:txBody>
      </p:sp>
      <p:sp>
        <p:nvSpPr>
          <p:cNvPr id="3" name="Inhaltsplatzhalter 2"/>
          <p:cNvSpPr>
            <a:spLocks noGrp="1"/>
          </p:cNvSpPr>
          <p:nvPr>
            <p:ph idx="1"/>
          </p:nvPr>
        </p:nvSpPr>
        <p:spPr>
          <a:ln>
            <a:noFill/>
          </a:ln>
        </p:spPr>
        <p:txBody>
          <a:bodyPr/>
          <a:lstStyle/>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title: "SRS Item Analysis"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author: "Klaus Frieler"</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output: </a:t>
            </a:r>
            <a:r>
              <a:rPr lang="en-US" sz="1000" b="1" dirty="0" err="1">
                <a:latin typeface="Courier New" panose="02070309020205020404" pitchFamily="49" charset="0"/>
                <a:cs typeface="Courier New" panose="02070309020205020404" pitchFamily="49" charset="0"/>
              </a:rPr>
              <a:t>html_document</a:t>
            </a: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setup, include=FALSE}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knitr</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opts_chunk$set</a:t>
            </a:r>
            <a:r>
              <a:rPr lang="en-US" sz="1000" b="1" dirty="0">
                <a:latin typeface="Courier New" panose="02070309020205020404" pitchFamily="49" charset="0"/>
                <a:cs typeface="Courier New" panose="02070309020205020404" pitchFamily="49" charset="0"/>
              </a:rPr>
              <a:t>(echo = 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&lt;- </a:t>
            </a:r>
            <a:r>
              <a:rPr lang="en-US" sz="1000" b="1" dirty="0" err="1">
                <a:latin typeface="Courier New" panose="02070309020205020404" pitchFamily="49" charset="0"/>
                <a:cs typeface="Courier New" panose="02070309020205020404" pitchFamily="49" charset="0"/>
              </a:rPr>
              <a:t>parse_SRS_item_data</a:t>
            </a:r>
            <a:r>
              <a:rPr lang="en-US" sz="1000" b="1" dirty="0">
                <a:latin typeface="Courier New" panose="02070309020205020404" pitchFamily="49" charset="0"/>
                <a:cs typeface="Courier New" panose="02070309020205020404" pitchFamily="49" charset="0"/>
              </a:rPr>
              <a:t>(reload = F)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Introduction</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In this document, we will report on item and test statistic of the newly developed speech rhythm tests (hitherto SRS).</a:t>
            </a:r>
          </a:p>
          <a:p>
            <a:pPr>
              <a:lnSpc>
                <a:spcPct val="114000"/>
              </a:lnSpc>
              <a:spcBef>
                <a:spcPts val="0"/>
              </a:spcBef>
              <a:spcAft>
                <a:spcPts val="0"/>
              </a:spcAft>
            </a:pP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a:t>
            </a:r>
            <a:r>
              <a:rPr lang="en-US" sz="1000" b="1" dirty="0" err="1">
                <a:latin typeface="Courier New" panose="02070309020205020404" pitchFamily="49" charset="0"/>
                <a:cs typeface="Courier New" panose="02070309020205020404" pitchFamily="49" charset="0"/>
              </a:rPr>
              <a:t>basic_demographics</a:t>
            </a:r>
            <a:r>
              <a:rPr lang="en-US" sz="1000" b="1" dirty="0">
                <a:latin typeface="Courier New" panose="02070309020205020404" pitchFamily="49" charset="0"/>
                <a:cs typeface="Courier New" panose="02070309020205020404" pitchFamily="49" charset="0"/>
              </a:rPr>
              <a:t>, caption = "Table 1. Basic demographics."}</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vtable</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st</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%&gt;% rename(Age = age, Gender = gender, Education = education),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vars = c("Age", "Gender",  "Education"), title = "Table 1. Basic demographics.")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812219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a:t>
            </a:r>
          </a:p>
        </p:txBody>
      </p:sp>
      <p:sp>
        <p:nvSpPr>
          <p:cNvPr id="3" name="Inhaltsplatzhalter 2"/>
          <p:cNvSpPr>
            <a:spLocks noGrp="1"/>
          </p:cNvSpPr>
          <p:nvPr>
            <p:ph idx="1"/>
          </p:nvPr>
        </p:nvSpPr>
        <p:spPr>
          <a:xfrm>
            <a:off x="427881" y="1618406"/>
            <a:ext cx="8280000" cy="2952000"/>
          </a:xfrm>
          <a:ln>
            <a:noFill/>
          </a:ln>
        </p:spPr>
        <p:txBody>
          <a:bodyPr/>
          <a:lstStyle/>
          <a:p>
            <a:r>
              <a:rPr lang="en-US" sz="1500" dirty="0">
                <a:latin typeface="+mn-lt"/>
              </a:rPr>
              <a:t>Git is a version control system.</a:t>
            </a:r>
          </a:p>
          <a:p>
            <a:r>
              <a:rPr lang="en-US" sz="1500" dirty="0">
                <a:latin typeface="+mn-lt"/>
              </a:rPr>
              <a:t>De facto standard today (alternatives: CVS, SVN, Microsoft’s Source Safe).</a:t>
            </a:r>
          </a:p>
          <a:p>
            <a:r>
              <a:rPr lang="en-US" sz="1500" dirty="0">
                <a:latin typeface="+mn-lt"/>
              </a:rPr>
              <a:t>Based on textual data (diffs), binary data is possible.</a:t>
            </a:r>
          </a:p>
          <a:p>
            <a:r>
              <a:rPr lang="en-US" sz="1500" dirty="0">
                <a:latin typeface="+mn-lt"/>
              </a:rPr>
              <a:t>Track all changes and versions of a project</a:t>
            </a:r>
          </a:p>
          <a:p>
            <a:r>
              <a:rPr lang="en-US" sz="1500" dirty="0">
                <a:latin typeface="+mn-lt"/>
              </a:rPr>
              <a:t>Collaboration of teams (and with yourself) on a project</a:t>
            </a:r>
          </a:p>
          <a:p>
            <a:r>
              <a:rPr lang="en-US" sz="1500" dirty="0">
                <a:latin typeface="+mn-lt"/>
              </a:rPr>
              <a:t>All changes are tracked in a central repository</a:t>
            </a:r>
          </a:p>
          <a:p>
            <a:r>
              <a:rPr lang="en-US" sz="1500" dirty="0">
                <a:latin typeface="+mn-lt"/>
              </a:rPr>
              <a:t>Repository typically in the cloud (e.g., </a:t>
            </a:r>
            <a:r>
              <a:rPr lang="en-US" sz="1500" dirty="0" err="1">
                <a:latin typeface="+mn-lt"/>
              </a:rPr>
              <a:t>Github</a:t>
            </a:r>
            <a:r>
              <a:rPr lang="en-US" sz="1500" dirty="0">
                <a:latin typeface="+mn-lt"/>
              </a:rPr>
              <a:t>, Gitlab, Bitbucket)</a:t>
            </a:r>
          </a:p>
          <a:p>
            <a:r>
              <a:rPr lang="en-US" sz="1500" dirty="0">
                <a:latin typeface="+mn-lt"/>
              </a:rPr>
              <a:t>Git is a command line tool, but there are GUIs, and </a:t>
            </a:r>
            <a:r>
              <a:rPr lang="en-US" sz="1500" dirty="0">
                <a:latin typeface="+mn-lt"/>
                <a:hlinkClick r:id="rId2">
                  <a:extLst>
                    <a:ext uri="{A12FA001-AC4F-418D-AE19-62706E023703}">
                      <ahyp:hlinkClr xmlns:ahyp="http://schemas.microsoft.com/office/drawing/2018/hyperlinkcolor" val="tx"/>
                    </a:ext>
                  </a:extLst>
                </a:hlinkClick>
              </a:rPr>
              <a:t>RStudio has a good git integration</a:t>
            </a:r>
            <a:r>
              <a:rPr lang="en-US" sz="1500" dirty="0">
                <a:latin typeface="+mn-lt"/>
              </a:rPr>
              <a:t>.</a:t>
            </a:r>
          </a:p>
        </p:txBody>
      </p:sp>
    </p:spTree>
    <p:extLst>
      <p:ext uri="{BB962C8B-B14F-4D97-AF65-F5344CB8AC3E}">
        <p14:creationId xmlns:p14="http://schemas.microsoft.com/office/powerpoint/2010/main" val="348366578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 workflow</a:t>
            </a:r>
          </a:p>
        </p:txBody>
      </p:sp>
      <p:sp>
        <p:nvSpPr>
          <p:cNvPr id="3" name="Inhaltsplatzhalter 2"/>
          <p:cNvSpPr>
            <a:spLocks noGrp="1"/>
          </p:cNvSpPr>
          <p:nvPr>
            <p:ph idx="1"/>
          </p:nvPr>
        </p:nvSpPr>
        <p:spPr>
          <a:ln>
            <a:noFill/>
          </a:ln>
        </p:spPr>
        <p:txBody>
          <a:bodyPr/>
          <a:lstStyle/>
          <a:p>
            <a:r>
              <a:rPr lang="en-US" dirty="0">
                <a:latin typeface="+mn-lt"/>
              </a:rPr>
              <a:t>Create or fork repository (e.g., on/from </a:t>
            </a:r>
            <a:r>
              <a:rPr lang="en-US" dirty="0" err="1">
                <a:latin typeface="+mn-lt"/>
              </a:rPr>
              <a:t>Github</a:t>
            </a:r>
            <a:r>
              <a:rPr lang="en-US" dirty="0">
                <a:latin typeface="+mn-lt"/>
              </a:rPr>
              <a:t>, Bitbucket)</a:t>
            </a:r>
          </a:p>
          <a:p>
            <a:r>
              <a:rPr lang="en-US" dirty="0">
                <a:latin typeface="+mn-lt"/>
              </a:rPr>
              <a:t>Init or clone repository locally</a:t>
            </a:r>
          </a:p>
          <a:p>
            <a:r>
              <a:rPr lang="en-US" dirty="0">
                <a:latin typeface="+mn-lt"/>
              </a:rPr>
              <a:t>Branch out for alternative development lines, if necessary</a:t>
            </a:r>
          </a:p>
          <a:p>
            <a:r>
              <a:rPr lang="en-US" dirty="0">
                <a:latin typeface="+mn-lt"/>
              </a:rPr>
              <a:t>Enter a typical workflow</a:t>
            </a:r>
          </a:p>
          <a:p>
            <a:pPr lvl="1"/>
            <a:r>
              <a:rPr lang="en-US" sz="1400" dirty="0">
                <a:solidFill>
                  <a:schemeClr val="accent1"/>
                </a:solidFill>
              </a:rPr>
              <a:t>Pull latest changes from repository</a:t>
            </a:r>
          </a:p>
          <a:p>
            <a:pPr lvl="1"/>
            <a:r>
              <a:rPr lang="en-US" sz="1400" dirty="0">
                <a:solidFill>
                  <a:schemeClr val="accent1"/>
                </a:solidFill>
              </a:rPr>
              <a:t>(Merge in case of conflicts)</a:t>
            </a:r>
          </a:p>
          <a:p>
            <a:pPr lvl="1"/>
            <a:r>
              <a:rPr lang="en-US" sz="1400" dirty="0">
                <a:solidFill>
                  <a:schemeClr val="accent1"/>
                </a:solidFill>
              </a:rPr>
              <a:t>Work on your project</a:t>
            </a:r>
          </a:p>
          <a:p>
            <a:pPr lvl="1"/>
            <a:r>
              <a:rPr lang="en-US" sz="1400" dirty="0">
                <a:solidFill>
                  <a:schemeClr val="accent1"/>
                </a:solidFill>
              </a:rPr>
              <a:t>Commit changes</a:t>
            </a:r>
          </a:p>
          <a:p>
            <a:pPr lvl="1"/>
            <a:r>
              <a:rPr lang="en-US" sz="1400" dirty="0">
                <a:solidFill>
                  <a:schemeClr val="accent1"/>
                </a:solidFill>
              </a:rPr>
              <a:t>Push your commits back to repository</a:t>
            </a:r>
          </a:p>
        </p:txBody>
      </p:sp>
    </p:spTree>
    <p:extLst>
      <p:ext uri="{BB962C8B-B14F-4D97-AF65-F5344CB8AC3E}">
        <p14:creationId xmlns:p14="http://schemas.microsoft.com/office/powerpoint/2010/main" val="78804648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documentation</a:t>
            </a:r>
          </a:p>
        </p:txBody>
      </p:sp>
      <p:sp>
        <p:nvSpPr>
          <p:cNvPr id="3" name="Inhaltsplatzhalter 2"/>
          <p:cNvSpPr>
            <a:spLocks noGrp="1"/>
          </p:cNvSpPr>
          <p:nvPr>
            <p:ph idx="1"/>
          </p:nvPr>
        </p:nvSpPr>
        <p:spPr>
          <a:ln>
            <a:noFill/>
          </a:ln>
        </p:spPr>
        <p:txBody>
          <a:bodyPr/>
          <a:lstStyle/>
          <a:p>
            <a:r>
              <a:rPr lang="en-US" dirty="0">
                <a:latin typeface="+mn-lt"/>
              </a:rPr>
              <a:t>Always think about other people (e.g., collaborators, reviewers, your future self).</a:t>
            </a:r>
          </a:p>
          <a:p>
            <a:r>
              <a:rPr lang="en-US" dirty="0">
                <a:latin typeface="+mn-lt"/>
              </a:rPr>
              <a:t>Document/comment complicated, unintuitive, weird stuff,</a:t>
            </a:r>
          </a:p>
          <a:p>
            <a:r>
              <a:rPr lang="en-US" dirty="0">
                <a:latin typeface="+mn-lt"/>
              </a:rPr>
              <a:t>Document mostly the “why” no the “what”, avoid redundancy</a:t>
            </a:r>
          </a:p>
          <a:p>
            <a:r>
              <a:rPr lang="en-US" dirty="0">
                <a:latin typeface="+mn-lt"/>
              </a:rPr>
              <a:t>Good variable and functions names and a clear structure are half of the documentation (e.g., use &lt;</a:t>
            </a:r>
            <a:r>
              <a:rPr lang="en-US" dirty="0" err="1">
                <a:latin typeface="+mn-lt"/>
              </a:rPr>
              <a:t>verb_object</a:t>
            </a:r>
            <a:r>
              <a:rPr lang="en-US" dirty="0">
                <a:latin typeface="+mn-lt"/>
              </a:rPr>
              <a:t>&gt; structured names for functions)</a:t>
            </a:r>
          </a:p>
          <a:p>
            <a:r>
              <a:rPr lang="en-US" dirty="0">
                <a:latin typeface="+mn-lt"/>
              </a:rPr>
              <a:t>Use full qualification (except for </a:t>
            </a:r>
            <a:r>
              <a:rPr lang="en-US" dirty="0" err="1">
                <a:latin typeface="+mn-lt"/>
              </a:rPr>
              <a:t>tidyverse</a:t>
            </a:r>
            <a:r>
              <a:rPr lang="en-US" dirty="0">
                <a:latin typeface="+mn-lt"/>
              </a:rPr>
              <a:t>) to signal origin of package functions</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426719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recent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easystats</a:t>
            </a:r>
            <a:r>
              <a:rPr lang="en-US" sz="1400" dirty="0">
                <a:latin typeface="+mn-lt"/>
              </a:rPr>
              <a:t>: consistent ecosystem of interoperable packages for the daily biz of a researcher, fully comp with the </a:t>
            </a:r>
            <a:r>
              <a:rPr lang="en-US" sz="1400" dirty="0" err="1">
                <a:latin typeface="+mn-lt"/>
              </a:rPr>
              <a:t>tidyverse</a:t>
            </a:r>
            <a:r>
              <a:rPr lang="en-US" sz="1400" dirty="0">
                <a:latin typeface="+mn-lt"/>
              </a:rPr>
              <a:t>, high quality, very useful.</a:t>
            </a:r>
          </a:p>
          <a:p>
            <a:pPr marL="465750" lvl="1" indent="-285750"/>
            <a:r>
              <a:rPr lang="en-US" sz="1400" b="1" dirty="0">
                <a:latin typeface="Courier New" panose="02070309020205020404" pitchFamily="49" charset="0"/>
                <a:cs typeface="Courier New" panose="02070309020205020404" pitchFamily="49" charset="0"/>
              </a:rPr>
              <a:t>report, see, performance, </a:t>
            </a:r>
            <a:r>
              <a:rPr lang="en-US" sz="1400" b="1" dirty="0" err="1">
                <a:latin typeface="Courier New" panose="02070309020205020404" pitchFamily="49" charset="0"/>
                <a:cs typeface="Courier New" panose="02070309020205020404" pitchFamily="49" charset="0"/>
              </a:rPr>
              <a:t>effectsize</a:t>
            </a:r>
            <a:r>
              <a:rPr lang="en-US" sz="1400" b="1" dirty="0">
                <a:latin typeface="Courier New" panose="02070309020205020404" pitchFamily="49" charset="0"/>
                <a:cs typeface="Courier New" panose="02070309020205020404" pitchFamily="49" charset="0"/>
              </a:rPr>
              <a:t>, parameters, insight, </a:t>
            </a:r>
            <a:r>
              <a:rPr lang="en-US" sz="1400" b="1" dirty="0" err="1">
                <a:latin typeface="Courier New" panose="02070309020205020404" pitchFamily="49" charset="0"/>
                <a:cs typeface="Courier New" panose="02070309020205020404" pitchFamily="49" charset="0"/>
              </a:rPr>
              <a:t>datawizard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bayestestR</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rstatix</a:t>
            </a:r>
            <a:r>
              <a:rPr lang="en-US" sz="1400" dirty="0">
                <a:latin typeface="+mn-lt"/>
              </a:rPr>
              <a:t>: </a:t>
            </a:r>
            <a:r>
              <a:rPr lang="en-US" sz="1400" dirty="0" err="1">
                <a:latin typeface="+mn-lt"/>
              </a:rPr>
              <a:t>tidyverse</a:t>
            </a:r>
            <a:r>
              <a:rPr lang="en-US" sz="1400" dirty="0">
                <a:latin typeface="+mn-lt"/>
              </a:rPr>
              <a:t> compatible, collection of commonly used statistical tests (t-test, ANOVA, non-parametric etc.)</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ggpubr</a:t>
            </a:r>
            <a:r>
              <a:rPr lang="en-US" sz="1400" dirty="0">
                <a:latin typeface="Courier New" panose="02070309020205020404" pitchFamily="49" charset="0"/>
                <a:cs typeface="Courier New" panose="02070309020205020404" pitchFamily="49" charset="0"/>
              </a:rPr>
              <a:t>: </a:t>
            </a:r>
            <a:r>
              <a:rPr lang="en-US" sz="1400" dirty="0">
                <a:latin typeface="+mn-lt"/>
              </a:rPr>
              <a:t>Companion package to </a:t>
            </a:r>
            <a:r>
              <a:rPr lang="en-US" sz="1400" dirty="0" err="1">
                <a:latin typeface="+mn-lt"/>
              </a:rPr>
              <a:t>rstatix</a:t>
            </a:r>
            <a:r>
              <a:rPr lang="en-US" sz="1400" dirty="0">
                <a:latin typeface="+mn-lt"/>
              </a:rPr>
              <a:t>, commonly used plots &amp; more</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marginaleffects</a:t>
            </a:r>
            <a:r>
              <a:rPr lang="en-US" sz="1400" dirty="0">
                <a:latin typeface="+mn-lt"/>
              </a:rPr>
              <a:t>:  Modern alternative to </a:t>
            </a:r>
            <a:r>
              <a:rPr lang="en-US" sz="1400" dirty="0" err="1">
                <a:latin typeface="+mn-lt"/>
              </a:rPr>
              <a:t>emmeans</a:t>
            </a:r>
            <a:r>
              <a:rPr lang="en-US" sz="1400" dirty="0">
                <a:latin typeface="+mn-lt"/>
              </a:rPr>
              <a:t>, more comfy and fancier</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sjPlot</a:t>
            </a:r>
            <a:r>
              <a:rPr lang="en-US" sz="1400" dirty="0">
                <a:latin typeface="+mn-lt"/>
                <a:cs typeface="Courier New" panose="02070309020205020404" pitchFamily="49" charset="0"/>
              </a:rPr>
              <a:t>: Precursor to </a:t>
            </a:r>
            <a:r>
              <a:rPr lang="en-US" sz="1400" dirty="0" err="1">
                <a:latin typeface="+mn-lt"/>
                <a:cs typeface="Courier New" panose="02070309020205020404" pitchFamily="49" charset="0"/>
              </a:rPr>
              <a:t>easystats</a:t>
            </a:r>
            <a:r>
              <a:rPr lang="en-US" sz="1400" dirty="0">
                <a:latin typeface="+mn-lt"/>
                <a:cs typeface="Courier New" panose="02070309020205020404" pitchFamily="49" charset="0"/>
              </a:rPr>
              <a:t>, contains many convenient functions for modeling &amp; more</a:t>
            </a:r>
          </a:p>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janitor</a:t>
            </a:r>
            <a:r>
              <a:rPr lang="en-US" sz="1400" dirty="0">
                <a:latin typeface="+mn-lt"/>
                <a:cs typeface="Courier New" panose="02070309020205020404" pitchFamily="49" charset="0"/>
              </a:rPr>
              <a:t>: CLEANING! Mother little helpers (my fav: janitor::</a:t>
            </a:r>
            <a:r>
              <a:rPr lang="en-US" sz="1400" dirty="0" err="1">
                <a:latin typeface="+mn-lt"/>
                <a:cs typeface="Courier New" panose="02070309020205020404" pitchFamily="49" charset="0"/>
              </a:rPr>
              <a:t>clean_names</a:t>
            </a:r>
            <a:r>
              <a:rPr lang="en-US" sz="1400" dirty="0">
                <a:latin typeface="+mn-lt"/>
                <a:cs typeface="Courier New" panose="02070309020205020404" pitchFamily="49" charset="0"/>
              </a:rPr>
              <a:t>())</a:t>
            </a: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286147748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recent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targets</a:t>
            </a:r>
            <a:r>
              <a:rPr lang="en-US" sz="1400" dirty="0">
                <a:latin typeface="+mn-lt"/>
              </a:rPr>
              <a:t>: “make” system for analyses. Define “targets” and rebuild only stuff that it necessary instead of running everything again after small changes (“the Sisyphean loop of monolithic scripts”). Necessary overhead only efficient for large-</a:t>
            </a:r>
            <a:r>
              <a:rPr lang="en-US" sz="1400" dirty="0" err="1">
                <a:latin typeface="+mn-lt"/>
              </a:rPr>
              <a:t>ish</a:t>
            </a:r>
            <a:r>
              <a:rPr lang="en-US" sz="1400" dirty="0">
                <a:latin typeface="+mn-lt"/>
              </a:rPr>
              <a:t> projects</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tidymodels</a:t>
            </a:r>
            <a:r>
              <a:rPr lang="en-US" sz="1400" dirty="0">
                <a:latin typeface="Courier New" panose="02070309020205020404" pitchFamily="49" charset="0"/>
                <a:cs typeface="Courier New" panose="02070309020205020404" pitchFamily="49" charset="0"/>
              </a:rPr>
              <a:t>: </a:t>
            </a:r>
            <a:r>
              <a:rPr lang="en-US" sz="1400" dirty="0" err="1">
                <a:latin typeface="+mn-lt"/>
                <a:cs typeface="Courier New" panose="02070309020205020404" pitchFamily="49" charset="0"/>
              </a:rPr>
              <a:t>Tidyverse</a:t>
            </a:r>
            <a:r>
              <a:rPr lang="en-US" sz="1400" dirty="0">
                <a:latin typeface="+mn-lt"/>
                <a:cs typeface="Courier New" panose="02070309020205020404" pitchFamily="49" charset="0"/>
              </a:rPr>
              <a:t> compatible eco-system for data science-oriented analysis (prediction in focus, cross-validation, performance metrics, hyperparameter search &amp; more).</a:t>
            </a:r>
          </a:p>
          <a:p>
            <a:pPr marL="465750" lvl="1" indent="-285750"/>
            <a:r>
              <a:rPr lang="en-US" sz="1400" b="1" dirty="0" err="1">
                <a:latin typeface="Courier New" panose="02070309020205020404" pitchFamily="49" charset="0"/>
                <a:cs typeface="Courier New" panose="02070309020205020404" pitchFamily="49" charset="0"/>
              </a:rPr>
              <a:t>tidymodels</a:t>
            </a:r>
            <a:r>
              <a:rPr lang="en-US" sz="1400" b="1" dirty="0">
                <a:latin typeface="Courier New" panose="02070309020205020404" pitchFamily="49" charset="0"/>
                <a:cs typeface="Courier New" panose="02070309020205020404" pitchFamily="49" charset="0"/>
              </a:rPr>
              <a:t>, parsnip, </a:t>
            </a:r>
            <a:r>
              <a:rPr lang="en-US" sz="1400" b="1" dirty="0" err="1">
                <a:latin typeface="Courier New" panose="02070309020205020404" pitchFamily="49" charset="0"/>
                <a:cs typeface="Courier New" panose="02070309020205020404" pitchFamily="49" charset="0"/>
              </a:rPr>
              <a:t>rsample</a:t>
            </a:r>
            <a:r>
              <a:rPr lang="en-US" sz="1400" b="1" dirty="0">
                <a:latin typeface="Courier New" panose="02070309020205020404" pitchFamily="49" charset="0"/>
                <a:cs typeface="Courier New" panose="02070309020205020404" pitchFamily="49" charset="0"/>
              </a:rPr>
              <a:t>, recipes, workflows, tune, yardstick, broom</a:t>
            </a:r>
          </a:p>
          <a:p>
            <a:pPr marL="465750" lvl="1" indent="-285750"/>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sz="1400" dirty="0">
              <a:latin typeface="Courier New" panose="02070309020205020404" pitchFamily="49" charset="0"/>
              <a:cs typeface="Courier New" panose="02070309020205020404" pitchFamily="49" charset="0"/>
            </a:endParaRPr>
          </a:p>
          <a:p>
            <a:endParaRPr lang="en-US" sz="1400" dirty="0">
              <a:latin typeface="+mn-lt"/>
            </a:endParaRPr>
          </a:p>
        </p:txBody>
      </p:sp>
    </p:spTree>
    <p:extLst>
      <p:ext uri="{BB962C8B-B14F-4D97-AF65-F5344CB8AC3E}">
        <p14:creationId xmlns:p14="http://schemas.microsoft.com/office/powerpoint/2010/main" val="355997013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Agenda</a:t>
            </a:r>
          </a:p>
        </p:txBody>
      </p:sp>
      <p:sp>
        <p:nvSpPr>
          <p:cNvPr id="3" name="Inhaltsplatzhalter 2"/>
          <p:cNvSpPr>
            <a:spLocks noGrp="1"/>
          </p:cNvSpPr>
          <p:nvPr>
            <p:ph idx="1"/>
          </p:nvPr>
        </p:nvSpPr>
        <p:spPr>
          <a:xfrm>
            <a:off x="423762" y="1618406"/>
            <a:ext cx="8280000" cy="2952000"/>
          </a:xfrm>
          <a:ln>
            <a:noFill/>
          </a:ln>
        </p:spPr>
        <p:txBody>
          <a:bodyPr/>
          <a:lstStyle/>
          <a:p>
            <a:pPr marL="342900" indent="-342900">
              <a:buFont typeface="+mj-lt"/>
              <a:buAutoNum type="arabicPeriod"/>
            </a:pPr>
            <a:r>
              <a:rPr lang="en-US" sz="1800" dirty="0">
                <a:latin typeface="+mn-lt"/>
              </a:rPr>
              <a:t>How to R: (my) best practices</a:t>
            </a:r>
          </a:p>
          <a:p>
            <a:pPr marL="342900" indent="-342900">
              <a:buFont typeface="+mj-lt"/>
              <a:buAutoNum type="arabicPeriod"/>
            </a:pPr>
            <a:r>
              <a:rPr lang="en-US" sz="1800" dirty="0">
                <a:latin typeface="+mn-lt"/>
              </a:rPr>
              <a:t>In action: a live coding example</a:t>
            </a:r>
          </a:p>
          <a:p>
            <a:pPr marL="342900" indent="-342900">
              <a:buFont typeface="+mj-lt"/>
              <a:buAutoNum type="arabicPeriod"/>
            </a:pPr>
            <a:r>
              <a:rPr lang="en-US" sz="1800" dirty="0">
                <a:latin typeface="+mn-lt"/>
              </a:rPr>
              <a:t>Recent useful packages</a:t>
            </a:r>
          </a:p>
          <a:p>
            <a:pPr marL="642938" lvl="1" indent="-342900">
              <a:buFont typeface="+mj-lt"/>
              <a:buAutoNum type="arabicPeriod"/>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106532477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Wrap Up</a:t>
            </a:r>
          </a:p>
        </p:txBody>
      </p:sp>
      <p:sp>
        <p:nvSpPr>
          <p:cNvPr id="3" name="Inhaltsplatzhalter 2"/>
          <p:cNvSpPr>
            <a:spLocks noGrp="1"/>
          </p:cNvSpPr>
          <p:nvPr>
            <p:ph idx="1"/>
          </p:nvPr>
        </p:nvSpPr>
        <p:spPr>
          <a:ln>
            <a:noFill/>
          </a:ln>
        </p:spPr>
        <p:txBody>
          <a:bodyPr/>
          <a:lstStyle/>
          <a:p>
            <a:r>
              <a:rPr lang="en-US" dirty="0">
                <a:latin typeface="+mn-lt"/>
              </a:rPr>
              <a:t>You hopefully learned:</a:t>
            </a:r>
          </a:p>
          <a:p>
            <a:pPr lvl="1"/>
            <a:r>
              <a:rPr lang="en-US" sz="1400" dirty="0">
                <a:solidFill>
                  <a:schemeClr val="accent1"/>
                </a:solidFill>
              </a:rPr>
              <a:t>How to boost you productivity with best R practices</a:t>
            </a:r>
          </a:p>
          <a:p>
            <a:pPr lvl="1"/>
            <a:r>
              <a:rPr lang="en-US" sz="1400" dirty="0">
                <a:solidFill>
                  <a:schemeClr val="accent1"/>
                </a:solidFill>
              </a:rPr>
              <a:t>Add to reproducibility, replicability and open science</a:t>
            </a:r>
          </a:p>
          <a:p>
            <a:pPr lvl="1"/>
            <a:endParaRPr lang="en-US" sz="1400" dirty="0">
              <a:solidFill>
                <a:schemeClr val="accent1"/>
              </a:solidFill>
            </a:endParaRPr>
          </a:p>
        </p:txBody>
      </p:sp>
    </p:spTree>
    <p:extLst>
      <p:ext uri="{BB962C8B-B14F-4D97-AF65-F5344CB8AC3E}">
        <p14:creationId xmlns:p14="http://schemas.microsoft.com/office/powerpoint/2010/main" val="87113118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2D8CA-BAD0-E54A-89A6-0209AEDFBD18}"/>
              </a:ext>
            </a:extLst>
          </p:cNvPr>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3306865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800" dirty="0">
                <a:latin typeface="+mn-lt"/>
              </a:rPr>
              <a:t>Best practices are all about</a:t>
            </a:r>
          </a:p>
          <a:p>
            <a:pPr marL="645750" lvl="3" indent="-285750"/>
            <a:r>
              <a:rPr lang="en-US" sz="1600" dirty="0">
                <a:latin typeface="+mn-lt"/>
              </a:rPr>
              <a:t>Increasing productivity</a:t>
            </a:r>
          </a:p>
          <a:p>
            <a:pPr marL="645750" lvl="3" indent="-285750"/>
            <a:r>
              <a:rPr lang="en-US" sz="1600" dirty="0">
                <a:latin typeface="+mn-lt"/>
              </a:rPr>
              <a:t>Reducing cognitive and memory load</a:t>
            </a:r>
          </a:p>
          <a:p>
            <a:pPr marL="645750" lvl="3" indent="-285750"/>
            <a:r>
              <a:rPr lang="en-US" sz="1600" dirty="0"/>
              <a:t>Reproducibility and collaboration</a:t>
            </a:r>
          </a:p>
          <a:p>
            <a:pPr marL="645750" lvl="3" indent="-285750"/>
            <a:r>
              <a:rPr lang="en-US" sz="1600" dirty="0"/>
              <a:t>Quality management</a:t>
            </a:r>
          </a:p>
          <a:p>
            <a:pPr marL="645750" lvl="3" indent="-285750"/>
            <a:r>
              <a:rPr lang="en-US" sz="1600" dirty="0">
                <a:latin typeface="+mn-lt"/>
              </a:rPr>
              <a:t>Open science</a:t>
            </a:r>
          </a:p>
          <a:p>
            <a:pPr marL="645750" lvl="3" indent="-285750"/>
            <a:r>
              <a:rPr lang="en-US" sz="1600" dirty="0"/>
              <a:t>Aesthetics</a:t>
            </a:r>
          </a:p>
        </p:txBody>
      </p:sp>
    </p:spTree>
    <p:extLst>
      <p:ext uri="{BB962C8B-B14F-4D97-AF65-F5344CB8AC3E}">
        <p14:creationId xmlns:p14="http://schemas.microsoft.com/office/powerpoint/2010/main" val="298019394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RStudio and RStudio projects</a:t>
            </a:r>
          </a:p>
          <a:p>
            <a:pPr marL="285750" indent="-285750">
              <a:buFont typeface="Arial" panose="020B0604020202020204" pitchFamily="34" charset="0"/>
              <a:buChar char="•"/>
            </a:pPr>
            <a:r>
              <a:rPr lang="en-US" dirty="0">
                <a:latin typeface="+mn-lt"/>
              </a:rPr>
              <a:t>Use consistent directory setup</a:t>
            </a:r>
          </a:p>
          <a:p>
            <a:pPr marL="285750" indent="-285750">
              <a:buFont typeface="Arial" panose="020B0604020202020204" pitchFamily="34" charset="0"/>
              <a:buChar char="•"/>
            </a:pPr>
            <a:r>
              <a:rPr lang="en-US" dirty="0">
                <a:latin typeface="+mn-lt"/>
              </a:rPr>
              <a:t>Use consistent naming and coding style</a:t>
            </a:r>
          </a:p>
          <a:p>
            <a:pPr marL="285750" indent="-285750">
              <a:buFont typeface="Arial" panose="020B0604020202020204" pitchFamily="34" charset="0"/>
              <a:buChar char="•"/>
            </a:pPr>
            <a:r>
              <a:rPr lang="en-US" dirty="0">
                <a:latin typeface="+mn-lt"/>
              </a:rPr>
              <a:t>Don’t write monolithic scripts, write helper functions</a:t>
            </a:r>
          </a:p>
          <a:p>
            <a:pPr marL="285750" indent="-285750">
              <a:buFont typeface="Arial" panose="020B0604020202020204" pitchFamily="34" charset="0"/>
              <a:buChar char="•"/>
            </a:pPr>
            <a:r>
              <a:rPr lang="en-US" dirty="0">
                <a:latin typeface="+mn-lt"/>
              </a:rPr>
              <a:t>Use </a:t>
            </a:r>
            <a:r>
              <a:rPr lang="en-US" dirty="0" err="1">
                <a:latin typeface="+mn-lt"/>
              </a:rPr>
              <a:t>tidyverse</a:t>
            </a:r>
            <a:r>
              <a:rPr lang="en-US" dirty="0">
                <a:latin typeface="+mn-lt"/>
              </a:rPr>
              <a:t> as a language extension</a:t>
            </a:r>
          </a:p>
          <a:p>
            <a:pPr marL="285750" indent="-285750">
              <a:buFont typeface="Arial" panose="020B0604020202020204" pitchFamily="34" charset="0"/>
              <a:buChar char="•"/>
            </a:pPr>
            <a:r>
              <a:rPr lang="en-US" dirty="0">
                <a:latin typeface="+mn-lt"/>
              </a:rPr>
              <a:t>Use </a:t>
            </a:r>
            <a:r>
              <a:rPr lang="en-US" dirty="0" err="1">
                <a:latin typeface="+mn-lt"/>
              </a:rPr>
              <a:t>RMarkdown</a:t>
            </a:r>
            <a:r>
              <a:rPr lang="en-US" dirty="0">
                <a:latin typeface="+mn-lt"/>
              </a:rPr>
              <a:t> (or similar) for reports and overall analysis flow</a:t>
            </a:r>
          </a:p>
          <a:p>
            <a:pPr marL="285750" indent="-285750">
              <a:buFont typeface="Arial" panose="020B0604020202020204" pitchFamily="34" charset="0"/>
              <a:buChar char="•"/>
            </a:pPr>
            <a:r>
              <a:rPr lang="en-US" dirty="0">
                <a:latin typeface="+mn-lt"/>
              </a:rPr>
              <a:t>Use GitHub (version control, easy communication with self and others, open science)</a:t>
            </a:r>
          </a:p>
          <a:p>
            <a:pPr marL="285750" indent="-285750">
              <a:buFont typeface="Arial" panose="020B0604020202020204" pitchFamily="34" charset="0"/>
              <a:buChar char="•"/>
            </a:pPr>
            <a:endParaRPr lang="en-US" dirty="0">
              <a:latin typeface="+mn-lt"/>
            </a:endParaRP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14304651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RStudio</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RStudio very powerful and convenient IDE </a:t>
            </a:r>
          </a:p>
          <a:p>
            <a:pPr marL="285750" indent="-285750">
              <a:buFont typeface="Arial" panose="020B0604020202020204" pitchFamily="34" charset="0"/>
              <a:buChar char="•"/>
            </a:pPr>
            <a:r>
              <a:rPr lang="en-US" dirty="0"/>
              <a:t>Source editor: Syntax highlighting, style helpers, profiling</a:t>
            </a:r>
          </a:p>
          <a:p>
            <a:pPr marL="285750" indent="-285750">
              <a:buFont typeface="Arial" panose="020B0604020202020204" pitchFamily="34" charset="0"/>
              <a:buChar char="•"/>
            </a:pPr>
            <a:r>
              <a:rPr lang="en-US" dirty="0"/>
              <a:t>Many keyboard shortcuts (productivity booster)</a:t>
            </a:r>
          </a:p>
          <a:p>
            <a:pPr marL="285750" indent="-285750">
              <a:buFont typeface="Arial" panose="020B0604020202020204" pitchFamily="34" charset="0"/>
              <a:buChar char="•"/>
            </a:pPr>
            <a:r>
              <a:rPr lang="en-US" dirty="0"/>
              <a:t>Package management, help system, plots etc.</a:t>
            </a:r>
          </a:p>
          <a:p>
            <a:pPr marL="285750" indent="-285750">
              <a:buFont typeface="Arial" panose="020B0604020202020204" pitchFamily="34" charset="0"/>
              <a:buChar char="•"/>
            </a:pPr>
            <a:r>
              <a:rPr lang="en-US" dirty="0"/>
              <a:t>Templates for quick project setups</a:t>
            </a:r>
          </a:p>
          <a:p>
            <a:pPr marL="285750" indent="-285750">
              <a:buFont typeface="Arial" panose="020B0604020202020204" pitchFamily="34" charset="0"/>
              <a:buChar char="•"/>
            </a:pPr>
            <a:r>
              <a:rPr lang="en-US" dirty="0"/>
              <a:t>Seamless </a:t>
            </a:r>
            <a:r>
              <a:rPr lang="en-US" dirty="0" err="1"/>
              <a:t>Rmarkdown</a:t>
            </a:r>
            <a:r>
              <a:rPr lang="en-US" dirty="0"/>
              <a:t> integration</a:t>
            </a:r>
          </a:p>
          <a:p>
            <a:pPr marL="285750" indent="-285750">
              <a:buFont typeface="Arial" panose="020B0604020202020204" pitchFamily="34" charset="0"/>
              <a:buChar char="•"/>
            </a:pPr>
            <a:r>
              <a:rPr lang="en-US" dirty="0"/>
              <a:t>Git integration</a:t>
            </a:r>
          </a:p>
          <a:p>
            <a:pPr marL="285750" indent="-285750">
              <a:buFont typeface="Arial" panose="020B0604020202020204" pitchFamily="34" charset="0"/>
              <a:buChar char="•"/>
            </a:pPr>
            <a:r>
              <a:rPr lang="en-US" dirty="0"/>
              <a:t>Heavy customizable</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0842597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Rstudio</a:t>
            </a:r>
            <a:r>
              <a:rPr lang="en-GB" sz="3000" dirty="0"/>
              <a:t> Tips and tricks</a:t>
            </a:r>
          </a:p>
        </p:txBody>
      </p:sp>
      <p:sp>
        <p:nvSpPr>
          <p:cNvPr id="3" name="Inhaltsplatzhalter 2"/>
          <p:cNvSpPr>
            <a:spLocks noGrp="1"/>
          </p:cNvSpPr>
          <p:nvPr>
            <p:ph idx="1"/>
          </p:nvPr>
        </p:nvSpPr>
        <p:spPr>
          <a:ln>
            <a:noFill/>
          </a:ln>
        </p:spPr>
        <p:txBody>
          <a:bodyPr/>
          <a:lstStyle/>
          <a:p>
            <a:r>
              <a:rPr lang="en-US" dirty="0">
                <a:latin typeface="+mn-lt"/>
              </a:rPr>
              <a:t>History is your biggest friend</a:t>
            </a:r>
          </a:p>
          <a:p>
            <a:pPr marL="465750" lvl="1" indent="-285750"/>
            <a:r>
              <a:rPr lang="en-US" dirty="0">
                <a:latin typeface="+mn-lt"/>
              </a:rPr>
              <a:t>Use arrow keys to navigate command history</a:t>
            </a:r>
          </a:p>
          <a:p>
            <a:pPr marL="465750" lvl="1" indent="-285750"/>
            <a:r>
              <a:rPr lang="en-US" dirty="0">
                <a:latin typeface="+mn-lt"/>
              </a:rPr>
              <a:t>Search history for long ago commands</a:t>
            </a:r>
          </a:p>
          <a:p>
            <a:r>
              <a:rPr lang="en-US" dirty="0">
                <a:latin typeface="+mn-lt"/>
              </a:rPr>
              <a:t>Powerful Tab key:</a:t>
            </a:r>
          </a:p>
          <a:p>
            <a:pPr marL="465750" lvl="1" indent="-285750"/>
            <a:r>
              <a:rPr lang="en-US" dirty="0">
                <a:latin typeface="+mn-lt"/>
              </a:rPr>
              <a:t>autocompletion </a:t>
            </a:r>
          </a:p>
          <a:p>
            <a:pPr marL="465750" lvl="1" indent="-285750"/>
            <a:r>
              <a:rPr lang="en-US" dirty="0">
                <a:latin typeface="+mn-lt"/>
              </a:rPr>
              <a:t>help context of functions</a:t>
            </a:r>
          </a:p>
          <a:p>
            <a:r>
              <a:rPr lang="en-US" dirty="0"/>
              <a:t>Use “Source on save”</a:t>
            </a:r>
          </a:p>
          <a:p>
            <a:r>
              <a:rPr lang="en-US" dirty="0"/>
              <a:t>Use keyboard short cuts (e.g., Ctrl + Shift + M for inserting pipe operator, Ctrl + Shift + I for re-</a:t>
            </a:r>
            <a:r>
              <a:rPr lang="en-US" dirty="0" err="1"/>
              <a:t>identation</a:t>
            </a:r>
            <a:r>
              <a:rPr lang="en-US" dirty="0"/>
              <a:t> )</a:t>
            </a:r>
          </a:p>
          <a:p>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7869990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standard </a:t>
            </a:r>
            <a:r>
              <a:rPr lang="en-GB" sz="3000" dirty="0" err="1"/>
              <a:t>directoy</a:t>
            </a:r>
            <a:r>
              <a:rPr lang="en-GB" sz="3000" dirty="0"/>
              <a:t> setup</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consistent directory setup</a:t>
            </a:r>
          </a:p>
          <a:p>
            <a:pPr marL="465750" lvl="1" indent="-285750"/>
            <a:r>
              <a:rPr lang="en-US" dirty="0"/>
              <a:t>&lt;</a:t>
            </a:r>
            <a:r>
              <a:rPr lang="en-US" b="1" dirty="0" err="1">
                <a:latin typeface="Courier New" panose="02070309020205020404" pitchFamily="49" charset="0"/>
                <a:cs typeface="Courier New" panose="02070309020205020404" pitchFamily="49" charset="0"/>
              </a:rPr>
              <a:t>projectname:toplevel</a:t>
            </a:r>
            <a:r>
              <a:rPr lang="en-US" dirty="0"/>
              <a:t>&gt;</a:t>
            </a:r>
          </a:p>
          <a:p>
            <a:pPr marL="645750" lvl="3" indent="-285750"/>
            <a:r>
              <a:rPr lang="en-US" b="1" dirty="0">
                <a:latin typeface="Courier New" panose="02070309020205020404" pitchFamily="49" charset="0"/>
                <a:cs typeface="Courier New" panose="02070309020205020404" pitchFamily="49" charset="0"/>
              </a:rPr>
              <a:t>data </a:t>
            </a:r>
            <a:r>
              <a:rPr lang="en-US" dirty="0"/>
              <a:t>(for all data files)</a:t>
            </a:r>
          </a:p>
          <a:p>
            <a:pPr marL="645750" lvl="3" indent="-285750"/>
            <a:r>
              <a:rPr lang="en-US" b="1" dirty="0">
                <a:latin typeface="Courier New" panose="02070309020205020404" pitchFamily="49" charset="0"/>
                <a:cs typeface="Courier New" panose="02070309020205020404" pitchFamily="49" charset="0"/>
              </a:rPr>
              <a:t>raw-data </a:t>
            </a:r>
            <a:r>
              <a:rPr lang="en-US" dirty="0"/>
              <a:t>(for really raw data, if any)</a:t>
            </a:r>
          </a:p>
          <a:p>
            <a:pPr marL="645750" lvl="3" indent="-285750"/>
            <a:r>
              <a:rPr lang="en-US" b="1" dirty="0">
                <a:latin typeface="Courier New" panose="02070309020205020404" pitchFamily="49" charset="0"/>
                <a:cs typeface="Courier New" panose="02070309020205020404" pitchFamily="49" charset="0"/>
              </a:rPr>
              <a:t>docs </a:t>
            </a:r>
            <a:r>
              <a:rPr lang="en-US" dirty="0"/>
              <a:t>(for all documents and report, if any)</a:t>
            </a:r>
          </a:p>
          <a:p>
            <a:pPr marL="645750" lvl="3" indent="-285750"/>
            <a:r>
              <a:rPr lang="en-US" b="1" dirty="0">
                <a:latin typeface="Courier New" panose="02070309020205020404" pitchFamily="49" charset="0"/>
                <a:cs typeface="Courier New" panose="02070309020205020404" pitchFamily="49" charset="0"/>
              </a:rPr>
              <a:t>figs[alt: plots] </a:t>
            </a:r>
            <a:r>
              <a:rPr lang="en-US" dirty="0"/>
              <a:t>(for all plots)</a:t>
            </a:r>
          </a:p>
          <a:p>
            <a:pPr marL="645750" lvl="3" indent="-285750"/>
            <a:r>
              <a:rPr lang="en-US" b="1" dirty="0">
                <a:latin typeface="Courier New" panose="02070309020205020404" pitchFamily="49" charset="0"/>
                <a:cs typeface="Courier New" panose="02070309020205020404" pitchFamily="49" charset="0"/>
              </a:rPr>
              <a:t>R [alt: functions] </a:t>
            </a:r>
            <a:r>
              <a:rPr lang="en-US" dirty="0"/>
              <a:t>(for all R files, optional)</a:t>
            </a:r>
          </a:p>
          <a:p>
            <a:pPr marL="645750" lvl="3" indent="-285750"/>
            <a:r>
              <a:rPr lang="en-US" b="1" dirty="0">
                <a:latin typeface="Courier New" panose="02070309020205020404" pitchFamily="49" charset="0"/>
                <a:cs typeface="Courier New" panose="02070309020205020404" pitchFamily="49" charset="0"/>
              </a:rPr>
              <a:t>markdown </a:t>
            </a:r>
            <a:r>
              <a:rPr lang="en-US" dirty="0"/>
              <a:t>(for markdown etc. files, if any)</a:t>
            </a:r>
          </a:p>
          <a:p>
            <a:pPr marL="645750" lvl="3" indent="-285750"/>
            <a:r>
              <a:rPr lang="en-US" b="1" dirty="0">
                <a:latin typeface="Courier New" panose="02070309020205020404" pitchFamily="49" charset="0"/>
                <a:cs typeface="Courier New" panose="02070309020205020404" pitchFamily="49" charset="0"/>
              </a:rPr>
              <a:t>material[alt: </a:t>
            </a:r>
            <a:r>
              <a:rPr lang="en-US" b="1" dirty="0" err="1">
                <a:latin typeface="Courier New" panose="02070309020205020404" pitchFamily="49" charset="0"/>
                <a:cs typeface="Courier New" panose="02070309020205020404" pitchFamily="49" charset="0"/>
              </a:rPr>
              <a:t>misc</a:t>
            </a:r>
            <a:r>
              <a:rPr lang="en-US" b="1" dirty="0">
                <a:latin typeface="Courier New" panose="02070309020205020404" pitchFamily="49" charset="0"/>
                <a:cs typeface="Courier New" panose="02070309020205020404" pitchFamily="49" charset="0"/>
              </a:rPr>
              <a:t>] </a:t>
            </a:r>
            <a:r>
              <a:rPr lang="en-US" dirty="0"/>
              <a:t>(for any other resources, optional)</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3188204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functions not scripts</a:t>
            </a:r>
          </a:p>
        </p:txBody>
      </p:sp>
      <p:sp>
        <p:nvSpPr>
          <p:cNvPr id="3" name="Inhaltsplatzhalter 2"/>
          <p:cNvSpPr>
            <a:spLocks noGrp="1"/>
          </p:cNvSpPr>
          <p:nvPr>
            <p:ph idx="1"/>
          </p:nvPr>
        </p:nvSpPr>
        <p:spPr>
          <a:ln>
            <a:noFill/>
          </a:ln>
        </p:spPr>
        <p:txBody>
          <a:bodyPr/>
          <a:lstStyle/>
          <a:p>
            <a:r>
              <a:rPr lang="en-US" dirty="0">
                <a:latin typeface="+mn-lt"/>
              </a:rPr>
              <a:t>Don’t write monolithic scripts (except when you really need a script)</a:t>
            </a:r>
          </a:p>
          <a:p>
            <a:r>
              <a:rPr lang="en-US" dirty="0">
                <a:solidFill>
                  <a:schemeClr val="accent1"/>
                </a:solidFill>
              </a:rPr>
              <a:t>Break up code into small, manageable, and testable functions </a:t>
            </a:r>
          </a:p>
          <a:p>
            <a:r>
              <a:rPr lang="en-US" dirty="0"/>
              <a:t>Test and debug your code often using debugger tools (e.g., browser())</a:t>
            </a:r>
            <a:endParaRPr lang="en-US" dirty="0">
              <a:solidFill>
                <a:schemeClr val="accent1"/>
              </a:solidFill>
            </a:endParaRPr>
          </a:p>
          <a:p>
            <a:r>
              <a:rPr lang="en-US" dirty="0">
                <a:solidFill>
                  <a:schemeClr val="accent1"/>
                </a:solidFill>
              </a:rPr>
              <a:t>Bundle analysis pipelines in </a:t>
            </a:r>
            <a:r>
              <a:rPr lang="en-US" dirty="0" err="1">
                <a:solidFill>
                  <a:schemeClr val="accent1"/>
                </a:solidFill>
              </a:rPr>
              <a:t>Rmarkdown</a:t>
            </a:r>
            <a:r>
              <a:rPr lang="en-US" dirty="0">
                <a:solidFill>
                  <a:schemeClr val="accent1"/>
                </a:solidFill>
              </a:rPr>
              <a:t> files</a:t>
            </a:r>
          </a:p>
          <a:p>
            <a:r>
              <a:rPr lang="en-US" dirty="0">
                <a:solidFill>
                  <a:schemeClr val="accent1"/>
                </a:solidFill>
              </a:rPr>
              <a:t>Split larger projects in multiple files with semantic unity (e.g., data I/O and wrangling, plotting, statistical analysis, “paper production”/reporting, utility/helper functions etc.)</a:t>
            </a:r>
          </a:p>
          <a:p>
            <a:r>
              <a:rPr lang="en-US" dirty="0">
                <a:solidFill>
                  <a:schemeClr val="accent1"/>
                </a:solidFill>
              </a:rPr>
              <a:t>DRY: Don’t repeat yourself, (“copy &amp; paste loops” are the root of all evil)</a:t>
            </a:r>
          </a:p>
          <a:p>
            <a:r>
              <a:rPr lang="en-US" dirty="0">
                <a:solidFill>
                  <a:schemeClr val="accent1"/>
                </a:solidFill>
              </a:rPr>
              <a:t>For larger projects, consider even writing an R package (it is easier than you think)</a:t>
            </a:r>
          </a:p>
          <a:p>
            <a:pPr marL="180000" lvl="3" indent="0">
              <a:buNone/>
            </a:pPr>
            <a:endParaRPr lang="en-US" sz="120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602582" y="481693"/>
            <a:ext cx="1336221" cy="1336221"/>
          </a:xfrm>
          <a:prstGeom prst="rect">
            <a:avLst/>
          </a:prstGeom>
        </p:spPr>
      </p:pic>
    </p:spTree>
    <p:extLst>
      <p:ext uri="{BB962C8B-B14F-4D97-AF65-F5344CB8AC3E}">
        <p14:creationId xmlns:p14="http://schemas.microsoft.com/office/powerpoint/2010/main" val="56248978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coding style</a:t>
            </a:r>
          </a:p>
        </p:txBody>
      </p:sp>
      <p:sp>
        <p:nvSpPr>
          <p:cNvPr id="3" name="Inhaltsplatzhalter 2"/>
          <p:cNvSpPr>
            <a:spLocks noGrp="1"/>
          </p:cNvSpPr>
          <p:nvPr>
            <p:ph idx="1"/>
          </p:nvPr>
        </p:nvSpPr>
        <p:spPr>
          <a:ln>
            <a:noFill/>
          </a:ln>
        </p:spPr>
        <p:txBody>
          <a:bodyPr/>
          <a:lstStyle/>
          <a:p>
            <a:r>
              <a:rPr lang="en-US" dirty="0">
                <a:latin typeface="+mn-lt"/>
              </a:rPr>
              <a:t>Use some consistent formatting style to enhance readability (strongly recommended: </a:t>
            </a:r>
            <a:r>
              <a:rPr lang="en-US" b="1" dirty="0" err="1">
                <a:latin typeface="Courier New" panose="02070309020205020404" pitchFamily="49" charset="0"/>
                <a:cs typeface="Courier New" panose="02070309020205020404" pitchFamily="49" charset="0"/>
              </a:rPr>
              <a:t>tidyverse</a:t>
            </a:r>
            <a:r>
              <a:rPr lang="en-US" dirty="0">
                <a:latin typeface="+mn-lt"/>
              </a:rPr>
              <a:t> style)</a:t>
            </a:r>
          </a:p>
          <a:p>
            <a:pPr lvl="1"/>
            <a:r>
              <a:rPr lang="en-US" sz="1400" dirty="0">
                <a:solidFill>
                  <a:schemeClr val="accent1"/>
                </a:solidFill>
              </a:rPr>
              <a:t>All names (files, variables, functions etc.) always with </a:t>
            </a:r>
            <a:r>
              <a:rPr lang="en-US" sz="1400" dirty="0" err="1">
                <a:solidFill>
                  <a:schemeClr val="accent1"/>
                </a:solidFill>
              </a:rPr>
              <a:t>snake_case</a:t>
            </a:r>
            <a:r>
              <a:rPr lang="en-US" sz="1400" dirty="0">
                <a:solidFill>
                  <a:schemeClr val="accent1"/>
                </a:solidFill>
              </a:rPr>
              <a:t> (lower letters + underscore). </a:t>
            </a:r>
          </a:p>
          <a:p>
            <a:pPr lvl="1"/>
            <a:r>
              <a:rPr lang="en-US" sz="1400" dirty="0">
                <a:solidFill>
                  <a:schemeClr val="accent1"/>
                </a:solidFill>
              </a:rPr>
              <a:t>No dots, except for grouping variable names in data frames.</a:t>
            </a:r>
          </a:p>
          <a:p>
            <a:pPr lvl="1"/>
            <a:r>
              <a:rPr lang="en-US" sz="1400" dirty="0">
                <a:solidFill>
                  <a:schemeClr val="accent1"/>
                </a:solidFill>
              </a:rPr>
              <a:t>File and directory names also with “-”</a:t>
            </a:r>
          </a:p>
          <a:p>
            <a:pPr lvl="1"/>
            <a:r>
              <a:rPr lang="en-US" sz="1400" dirty="0">
                <a:solidFill>
                  <a:schemeClr val="accent1"/>
                </a:solidFill>
              </a:rPr>
              <a:t>Don’t use camelCase, use </a:t>
            </a:r>
            <a:r>
              <a:rPr lang="en-US" sz="1400" dirty="0" err="1">
                <a:solidFill>
                  <a:schemeClr val="accent1"/>
                </a:solidFill>
              </a:rPr>
              <a:t>UpperCamelCase</a:t>
            </a:r>
            <a:r>
              <a:rPr lang="en-US" sz="1400" dirty="0">
                <a:solidFill>
                  <a:schemeClr val="accent1"/>
                </a:solidFill>
              </a:rPr>
              <a:t> for R6 classes</a:t>
            </a:r>
          </a:p>
          <a:p>
            <a:pPr lvl="1"/>
            <a:r>
              <a:rPr lang="en-US" sz="1400" dirty="0">
                <a:solidFill>
                  <a:schemeClr val="accent1"/>
                </a:solidFill>
              </a:rPr>
              <a:t>Whitespace around low precedence operators, but not around high precedence ops</a:t>
            </a:r>
          </a:p>
          <a:p>
            <a:pPr lvl="1"/>
            <a:r>
              <a:rPr lang="en-US" sz="1400" dirty="0">
                <a:solidFill>
                  <a:schemeClr val="accent1"/>
                </a:solidFill>
              </a:rPr>
              <a:t>Use proper, consistent indentation</a:t>
            </a:r>
          </a:p>
          <a:p>
            <a:pPr lvl="1"/>
            <a:r>
              <a:rPr lang="en-US" sz="1400" dirty="0">
                <a:solidFill>
                  <a:schemeClr val="accent1"/>
                </a:solidFill>
              </a:rPr>
              <a:t>Use full qualification for external function from other packages (except </a:t>
            </a:r>
            <a:r>
              <a:rPr lang="en-US" sz="1400" dirty="0" err="1">
                <a:solidFill>
                  <a:schemeClr val="accent1"/>
                </a:solidFill>
              </a:rPr>
              <a:t>tidyverse</a:t>
            </a:r>
            <a:r>
              <a:rPr lang="en-US" sz="1400" dirty="0">
                <a:solidFill>
                  <a:schemeClr val="accent1"/>
                </a:solidFill>
              </a:rPr>
              <a:t> functions)</a:t>
            </a:r>
          </a:p>
          <a:p>
            <a:pPr lvl="1"/>
            <a:r>
              <a:rPr lang="en-US" sz="1400" dirty="0">
                <a:solidFill>
                  <a:schemeClr val="accent1"/>
                </a:solidFill>
              </a:rPr>
              <a:t>Pro tip: Styler add-in for R studio, Ctrl + Shift + I on selection</a:t>
            </a:r>
          </a:p>
          <a:p>
            <a:pPr marL="0" lvl="1" indent="0">
              <a:buNone/>
            </a:pPr>
            <a:endParaRPr lang="en-US" sz="1350" dirty="0">
              <a:solidFill>
                <a:schemeClr val="accent1"/>
              </a:solidFill>
            </a:endParaRPr>
          </a:p>
          <a:p>
            <a:pPr lvl="1"/>
            <a:endParaRPr lang="en-US" sz="135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700554" y="3303270"/>
            <a:ext cx="1336221" cy="1336221"/>
          </a:xfrm>
          <a:prstGeom prst="rect">
            <a:avLst/>
          </a:prstGeom>
        </p:spPr>
      </p:pic>
    </p:spTree>
    <p:extLst>
      <p:ext uri="{BB962C8B-B14F-4D97-AF65-F5344CB8AC3E}">
        <p14:creationId xmlns:p14="http://schemas.microsoft.com/office/powerpoint/2010/main" val="307319135"/>
      </p:ext>
    </p:extLst>
  </p:cSld>
  <p:clrMapOvr>
    <a:masterClrMapping/>
  </p:clrMapOvr>
  <p:transition/>
</p:sld>
</file>

<file path=ppt/theme/theme1.xml><?xml version="1.0" encoding="utf-8"?>
<a:theme xmlns:a="http://schemas.openxmlformats.org/drawingml/2006/main" name="MPIEA Design 1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MPIEA Poster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PIEA Design 1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PIEA Design 2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PIEA Design 2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PIEA Design – last slide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PIEA Design – last slide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Bild" ma:contentTypeID="0x01010200D7EF7E295F7B70418BABA47748B5BD5B" ma:contentTypeVersion="1" ma:contentTypeDescription="Ein Bild oder eine Fotografie hochladen." ma:contentTypeScope="" ma:versionID="ebdf399cc79813f32872d278e3334c9a">
  <xsd:schema xmlns:xsd="http://www.w3.org/2001/XMLSchema" xmlns:xs="http://www.w3.org/2001/XMLSchema" xmlns:p="http://schemas.microsoft.com/office/2006/metadata/properties" xmlns:ns1="http://schemas.microsoft.com/sharepoint/v3" xmlns:ns2="52a6d50e-34a0-4251-b239-e40d593bab32" targetNamespace="http://schemas.microsoft.com/office/2006/metadata/properties" ma:root="true" ma:fieldsID="6418837f02508c463df2c897ea3a2109" ns1:_="" ns2:_="">
    <xsd:import namespace="http://schemas.microsoft.com/sharepoint/v3"/>
    <xsd:import namespace="52a6d50e-34a0-4251-b239-e40d593bab32"/>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Bildbreite" ma:internalName="ImageWidth" ma:readOnly="true">
      <xsd:simpleType>
        <xsd:restriction base="dms:Unknown"/>
      </xsd:simpleType>
    </xsd:element>
    <xsd:element name="ImageHeight" ma:index="12" nillable="true" ma:displayName="Bildhöhe" ma:internalName="ImageHeight" ma:readOnly="true">
      <xsd:simpleType>
        <xsd:restriction base="dms:Unknown"/>
      </xsd:simpleType>
    </xsd:element>
    <xsd:element name="ImageCreateDate" ma:index="13" nillable="true" ma:displayName="Bilderstellungsdatum" ma:format="DateTime" ma:hidden="true" ma:internalName="ImageCreateDate">
      <xsd:simpleType>
        <xsd:restriction base="dms:DateTime"/>
      </xsd:simpleType>
    </xsd:element>
    <xsd:element name="Description" ma:index="14" nillable="true" ma:displayName="Beschreibung" ma:description="Wird als Alternativtext für das Bild verwendet." ma:hidden="true" ma:internalName="Description">
      <xsd:simpleType>
        <xsd:restriction base="dms:Note">
          <xsd:maxLength value="255"/>
        </xsd:restriction>
      </xsd:simpleType>
    </xsd:element>
    <xsd:element name="ThumbnailExists" ma:index="23" nillable="true" ma:displayName="Miniaturansicht vorhanden" ma:default="FALSE" ma:hidden="true" ma:internalName="ThumbnailExists" ma:readOnly="true">
      <xsd:simpleType>
        <xsd:restriction base="dms:Boolean"/>
      </xsd:simpleType>
    </xsd:element>
    <xsd:element name="PreviewExists" ma:index="24" nillable="true" ma:displayName="Vorschau vorhanden" ma:default="FALSE" ma:hidden="true" ma:internalName="PreviewExists" ma:readOnly="true">
      <xsd:simpleType>
        <xsd:restriction base="dms:Boolean"/>
      </xsd:simpleType>
    </xsd:element>
    <xsd:element name="AlternateThumbnailUrl" ma:index="25" nillable="true" ma:displayName="Vorschaubild-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2a6d50e-34a0-4251-b239-e40d593bab32" elementFormDefault="qualified">
    <xsd:import namespace="http://schemas.microsoft.com/office/2006/documentManagement/types"/>
    <xsd:import namespace="http://schemas.microsoft.com/office/infopath/2007/PartnerControls"/>
    <xsd:element name="SharedWithUsers" ma:index="2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8" ma:displayName="Titel"/>
        <xsd:element ref="dc:subject" minOccurs="0" maxOccurs="1"/>
        <xsd:element ref="dc:description" minOccurs="0" maxOccurs="1"/>
        <xsd:element name="keywords" minOccurs="0" maxOccurs="1" type="xsd:string" ma:index="20" ma:displayName="Schlüsselwörter"/>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7DEFD7-AC89-47DB-8301-BF8B06EBC4AD}">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4E9BB89-B222-4A49-A274-0EC5BB813B8A}">
  <ds:schemaRefs>
    <ds:schemaRef ds:uri="http://schemas.microsoft.com/sharepoint/v3/contenttype/forms"/>
  </ds:schemaRefs>
</ds:datastoreItem>
</file>

<file path=customXml/itemProps3.xml><?xml version="1.0" encoding="utf-8"?>
<ds:datastoreItem xmlns:ds="http://schemas.openxmlformats.org/officeDocument/2006/customXml" ds:itemID="{0372D05F-6BED-4106-8D5C-94C27860DD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2a6d50e-34a0-4251-b239-e40d593bab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1587</Words>
  <Application>Microsoft Office PowerPoint</Application>
  <PresentationFormat>Bildschirmpräsentation (16:9)</PresentationFormat>
  <Paragraphs>190</Paragraphs>
  <Slides>21</Slides>
  <Notes>0</Notes>
  <HiddenSlides>0</HiddenSlides>
  <MMClips>0</MMClips>
  <ScaleCrop>false</ScaleCrop>
  <HeadingPairs>
    <vt:vector size="6" baseType="variant">
      <vt:variant>
        <vt:lpstr>Verwendete Schriftarten</vt:lpstr>
      </vt:variant>
      <vt:variant>
        <vt:i4>4</vt:i4>
      </vt:variant>
      <vt:variant>
        <vt:lpstr>Design</vt:lpstr>
      </vt:variant>
      <vt:variant>
        <vt:i4>6</vt:i4>
      </vt:variant>
      <vt:variant>
        <vt:lpstr>Folientitel</vt:lpstr>
      </vt:variant>
      <vt:variant>
        <vt:i4>21</vt:i4>
      </vt:variant>
    </vt:vector>
  </HeadingPairs>
  <TitlesOfParts>
    <vt:vector size="31" baseType="lpstr">
      <vt:lpstr>Arial</vt:lpstr>
      <vt:lpstr>Calibri</vt:lpstr>
      <vt:lpstr>Courier New</vt:lpstr>
      <vt:lpstr>Tw Cen MT</vt:lpstr>
      <vt:lpstr>MPIEA Design 1 – light</vt:lpstr>
      <vt:lpstr>MPIEA Design 1 – dark</vt:lpstr>
      <vt:lpstr>MPIEA Design 2 – light</vt:lpstr>
      <vt:lpstr>MPIEA Design 2 – dark</vt:lpstr>
      <vt:lpstr>MPIEA Design – last slide light</vt:lpstr>
      <vt:lpstr>MPIEA Design – last slide dark</vt:lpstr>
      <vt:lpstr>How R R you? Tips, Tricks, and Best Practices for R </vt:lpstr>
      <vt:lpstr>Agenda</vt:lpstr>
      <vt:lpstr>How to R: (my) best practices</vt:lpstr>
      <vt:lpstr>How to R: (my) best practices</vt:lpstr>
      <vt:lpstr>How to R: RStudio</vt:lpstr>
      <vt:lpstr>How to R: Rstudio Tips and tricks</vt:lpstr>
      <vt:lpstr>How to R: standard directoy setup</vt:lpstr>
      <vt:lpstr>How to R: functions not scripts</vt:lpstr>
      <vt:lpstr>How to R: coding style</vt:lpstr>
      <vt:lpstr>How to R: use tidyverse</vt:lpstr>
      <vt:lpstr>How to R: use tidyverse</vt:lpstr>
      <vt:lpstr>How to R: use tidyverse</vt:lpstr>
      <vt:lpstr>How to R: use Rmarkdown not scripts</vt:lpstr>
      <vt:lpstr>How to R: Rmarkdown example</vt:lpstr>
      <vt:lpstr>How to R: Git</vt:lpstr>
      <vt:lpstr>How to R: Git workflow</vt:lpstr>
      <vt:lpstr>How to R: documentation</vt:lpstr>
      <vt:lpstr>Some useful recent packages</vt:lpstr>
      <vt:lpstr>Some useful recent packages</vt:lpstr>
      <vt:lpstr>Wrap Up</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Klaus Frieler</cp:lastModifiedBy>
  <cp:revision>177</cp:revision>
  <cp:lastPrinted>2019-07-11T17:44:32Z</cp:lastPrinted>
  <dcterms:created xsi:type="dcterms:W3CDTF">2019-07-05T12:06:36Z</dcterms:created>
  <dcterms:modified xsi:type="dcterms:W3CDTF">2024-05-16T18:45:18Z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0x01010200D7EF7E295F7B70418BABA47748B5BD5B</vt:lpwstr>
  </property>
</Properties>
</file>